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9" r:id="rId23"/>
    <p:sldId id="278" r:id="rId24"/>
    <p:sldId id="280" r:id="rId25"/>
    <p:sldId id="281" r:id="rId26"/>
  </p:sldIdLst>
  <p:sldSz cx="18288000" cy="10287000"/>
  <p:notesSz cx="6858000" cy="9144000"/>
  <p:embeddedFontLst>
    <p:embeddedFont>
      <p:font typeface="Aileron" pitchFamily="2" charset="77"/>
      <p:regular r:id="rId28"/>
    </p:embeddedFont>
    <p:embeddedFont>
      <p:font typeface="Aileron Bold" pitchFamily="2" charset="77"/>
      <p:regular r:id="rId29"/>
      <p:bold r:id="rId30"/>
    </p:embeddedFont>
    <p:embeddedFont>
      <p:font typeface="Montserrat Classic" pitchFamily="2" charset="77"/>
      <p:regular r:id="rId31"/>
    </p:embeddedFont>
    <p:embeddedFont>
      <p:font typeface="Montserrat Classic Bold" pitchFamily="2" charset="77"/>
      <p:regular r:id="rId32"/>
      <p:bold r:id="rId33"/>
    </p:embeddedFont>
    <p:embeddedFont>
      <p:font typeface="TT Hoves" panose="02000003020000060003" pitchFamily="2" charset="0"/>
      <p:regular r:id="rId34"/>
    </p:embeddedFont>
    <p:embeddedFont>
      <p:font typeface="TT Hoves Bold" panose="02000003020000060003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8D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4762" autoAdjust="0"/>
  </p:normalViewPr>
  <p:slideViewPr>
    <p:cSldViewPr>
      <p:cViewPr>
        <p:scale>
          <a:sx n="71" d="100"/>
          <a:sy n="71" d="100"/>
        </p:scale>
        <p:origin x="130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B1E-BFDA-1943-B8F2-3D3CE1AA1E18}" type="datetimeFigureOut">
              <a:rPr lang="en-NL" smtClean="0"/>
              <a:t>20/06/2024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69258-C404-3F42-9C3B-F277DE5D6CD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35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Hello everyone. Today I am going to present my semester 5 internhsip project about Improving data visualisation.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7926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forward, I visualized my ideas through sketches and presented them during weekly meetings with my mentors. They validated the concept and encouraged me to continue refining it.</a:t>
            </a:r>
          </a:p>
          <a:p>
            <a:endParaRPr lang="en-GB" dirty="0"/>
          </a:p>
          <a:p>
            <a:r>
              <a:rPr lang="en-GB" dirty="0"/>
              <a:t>Subsequently, I translated the sketches into wireframes using Figma, adding animations to enhance the visual representation.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33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order to effectively manage the project within the constraints of limited time, it was essential to prioritize features based on their criticality and potential impact. As a result, some features had to be removed to ensure a focused approach towards achieving the project's objectives.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151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developing phase, I refined the concept through several mentor meetings.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557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consulted with </a:t>
            </a:r>
            <a:r>
              <a:rPr lang="en-GB" dirty="0" err="1"/>
              <a:t>Thijn</a:t>
            </a:r>
            <a:r>
              <a:rPr lang="en-GB" dirty="0"/>
              <a:t>, the senior UX/UI designer from </a:t>
            </a:r>
            <a:r>
              <a:rPr lang="en-GB" dirty="0" err="1"/>
              <a:t>Bankai</a:t>
            </a:r>
            <a:r>
              <a:rPr lang="en-GB" dirty="0"/>
              <a:t>. </a:t>
            </a:r>
            <a:r>
              <a:rPr lang="en-GB" dirty="0" err="1"/>
              <a:t>Thijn</a:t>
            </a:r>
            <a:r>
              <a:rPr lang="en-GB" dirty="0"/>
              <a:t> suggested creating a user flow to outline how users would navigate through the product. This step was crucial for establishing a clear and efficient user experience. Following </a:t>
            </a:r>
            <a:r>
              <a:rPr lang="en-GB" dirty="0" err="1"/>
              <a:t>Thijn's</a:t>
            </a:r>
            <a:r>
              <a:rPr lang="en-GB" dirty="0"/>
              <a:t> advice, I developed the main user flow, ensuring a logical progression through the product.</a:t>
            </a:r>
          </a:p>
          <a:p>
            <a:endParaRPr lang="en-NL" dirty="0"/>
          </a:p>
          <a:p>
            <a:r>
              <a:rPr lang="en-NL" dirty="0"/>
              <a:t>As you can see in the flowchart on the right I have put the product levels horizontally following how the user is going to navigate  through the product with steps and if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69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choose a </a:t>
            </a:r>
            <a:r>
              <a:rPr lang="en-GB" dirty="0" err="1"/>
              <a:t>color</a:t>
            </a:r>
            <a:r>
              <a:rPr lang="en-GB" dirty="0"/>
              <a:t> palette and style guide focusing on aesthetics and accessibility, using a </a:t>
            </a:r>
            <a:r>
              <a:rPr lang="en-GB" dirty="0" err="1"/>
              <a:t>Color</a:t>
            </a:r>
            <a:r>
              <a:rPr lang="en-GB" dirty="0"/>
              <a:t> Blindness Simulator to ensure inclusivity.</a:t>
            </a:r>
          </a:p>
          <a:p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established a name and logo for the product, adding professionalism and identity.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016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During the test phase, I conducted usability testing and A/B testing to evaluate the prototype's usability.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94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you can see some of my iterations with enhancements in visual design, interactivity, and data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the </a:t>
            </a:r>
            <a:r>
              <a:rPr lang="en-GB" dirty="0" err="1"/>
              <a:t>departemnts</a:t>
            </a:r>
            <a:r>
              <a:rPr lang="en-GB" dirty="0"/>
              <a:t> Overview Page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adding hover animation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3272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19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640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first major challenge was balancing data density with clarity. It was crucial to maintain a clean main view while still providing users with detailed insights. </a:t>
            </a:r>
          </a:p>
          <a:p>
            <a:endParaRPr lang="en-GB" dirty="0"/>
          </a:p>
          <a:p>
            <a:r>
              <a:rPr lang="en-GB" dirty="0"/>
              <a:t>To achieve this, I implemented hover </a:t>
            </a:r>
            <a:r>
              <a:rPr lang="en-GB" dirty="0" err="1"/>
              <a:t>elemnts</a:t>
            </a:r>
            <a:r>
              <a:rPr lang="en-GB" dirty="0"/>
              <a:t> and pop-ups. These pop-ups allow users to access in-depth information without cluttering the interface.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Secondly, integrating Employee Impact Projections (EIP) and Project Impact Projections (PIP) posed another significant challenge. </a:t>
            </a:r>
          </a:p>
          <a:p>
            <a:endParaRPr lang="en-GB" dirty="0"/>
          </a:p>
          <a:p>
            <a:r>
              <a:rPr lang="en-GB" dirty="0"/>
              <a:t>I opted for bubble charts with interactive pop-ups. This approach effectively visualizes complex data, making it both clear and insightful for the users.</a:t>
            </a:r>
          </a:p>
          <a:p>
            <a:endParaRPr lang="en-GB" dirty="0"/>
          </a:p>
          <a:p>
            <a:r>
              <a:rPr lang="en-GB" dirty="0"/>
              <a:t>A key aspect of the design involved the integration of AI insights.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Lastly, maintaining consistency across all levels of the interface was essential. 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077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contents of this presentation are: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565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I am going to demonstarte my final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6917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First, Implementing widgets can significantly enhance user interaction. By allowing users to select and prioritize their preferred metrics as widgets will make the interface more engaging.</a:t>
            </a:r>
          </a:p>
          <a:p>
            <a:endParaRPr lang="en-GB" dirty="0"/>
          </a:p>
          <a:p>
            <a:r>
              <a:rPr lang="en-GB" dirty="0"/>
              <a:t>Creating a mobile UI version to the product, to enhance usability and engagement.</a:t>
            </a:r>
          </a:p>
          <a:p>
            <a:endParaRPr lang="en-GB" dirty="0"/>
          </a:p>
          <a:p>
            <a:r>
              <a:rPr lang="en-GB" dirty="0"/>
              <a:t>Integrating a feedback mechanism is essential for gathering   insights from users. Implement features such as in-app surveys, feedback forms, and analytics to continuously collect, </a:t>
            </a:r>
            <a:r>
              <a:rPr lang="en-GB" dirty="0" err="1"/>
              <a:t>analyze</a:t>
            </a:r>
            <a:r>
              <a:rPr lang="en-GB" dirty="0"/>
              <a:t>, and respond to user feedback effectively.</a:t>
            </a:r>
          </a:p>
          <a:p>
            <a:endParaRPr lang="en-GB" dirty="0"/>
          </a:p>
          <a:p>
            <a:r>
              <a:rPr lang="en-GB" dirty="0"/>
              <a:t>Moving forward, transitioning from prototype to a fully functional product crucially depends on integrating real-time data sources, which will provide insights crucial for effective decision-making and operational efficiency.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021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 am intering at Tada Solutions </a:t>
            </a:r>
            <a:r>
              <a:rPr lang="en-GB" dirty="0" err="1"/>
              <a:t>wh</a:t>
            </a:r>
            <a:r>
              <a:rPr lang="en-NL"/>
              <a:t>ich is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802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365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project is structured into distinct phases and focuses, each associated with specific approaches: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646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I created a Gantt chart to outline the project timeline with clear milestones for each phase.  This ensured a structured and timely project execution.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I began with background research, exploring the latest trends in data visualization, AI forecasting, and design principles. </a:t>
            </a:r>
          </a:p>
          <a:p>
            <a:r>
              <a:rPr lang="en-GB" dirty="0"/>
              <a:t>This research provided a solid foundation and guided the project's direction and decisions.</a:t>
            </a:r>
          </a:p>
          <a:p>
            <a:endParaRPr lang="en-GB" dirty="0"/>
          </a:p>
          <a:p>
            <a:r>
              <a:rPr lang="en-GB" dirty="0"/>
              <a:t>Then, I set up essential tools like Git and Notion keeping all documentation organized and easily accessible,</a:t>
            </a:r>
          </a:p>
          <a:p>
            <a:r>
              <a:rPr lang="en-GB" dirty="0"/>
              <a:t> Microsoft Teams for communication, and Figma for design. This infrastructure was crucial my 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9000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Next, I conducted primary research to understand user needs: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070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also reviewed existing studies and usability reports to supplement my primary findings. This included </a:t>
            </a:r>
            <a:r>
              <a:rPr lang="en-GB" dirty="0" err="1"/>
              <a:t>analyzing</a:t>
            </a:r>
            <a:r>
              <a:rPr lang="en-GB" dirty="0"/>
              <a:t> the current data visualization tools and techniques used by the company, identifying strengths, weaknesses, and areas for improvement.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854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Design Phase, I created a </a:t>
            </a:r>
            <a:r>
              <a:rPr lang="en-GB" dirty="0" err="1"/>
              <a:t>FigJam</a:t>
            </a:r>
            <a:r>
              <a:rPr lang="en-GB" dirty="0"/>
              <a:t> board to explore various ideas and concepts. The board served as an inspiration and brainstorming hub, containing key metrics, formulas, and visualizations relevant to each department.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Initially, I concentrated on the core departments such as marketing, sales, finance, and service. Understanding how different departments communicate and share data was crucial for optimizing business processes and decision-making.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dirty="0"/>
              <a:t>After gathering these insights, I crafted an ideation design based on the connections between departments within a company. This involved creating a basic flowchart illustrating the relationships between (KPIs) of different departments.</a:t>
            </a:r>
          </a:p>
          <a:p>
            <a:endParaRPr lang="en-GB" dirty="0"/>
          </a:p>
          <a:p>
            <a:r>
              <a:rPr lang="en-GB" dirty="0"/>
              <a:t>With feedback from mentors, I refined the flowchart and incorporated a real-life case from the company '</a:t>
            </a:r>
            <a:r>
              <a:rPr lang="en-GB" dirty="0" err="1"/>
              <a:t>Bouwend</a:t>
            </a:r>
            <a:r>
              <a:rPr lang="en-GB" dirty="0"/>
              <a:t> Nederland', a client of Tada Solutions. </a:t>
            </a:r>
          </a:p>
          <a:p>
            <a:endParaRPr lang="en-GB" dirty="0"/>
          </a:p>
          <a:p>
            <a:r>
              <a:rPr lang="en-GB" b="1" dirty="0" err="1"/>
              <a:t>Bouwend</a:t>
            </a:r>
            <a:r>
              <a:rPr lang="en-GB" b="1" dirty="0"/>
              <a:t> Nederland</a:t>
            </a:r>
            <a:r>
              <a:rPr lang="en-GB" dirty="0"/>
              <a:t> represents over 4300 construction companies in the Netherlands, advocating for industry interests and promoting innovation and sustainability through support services and training programs.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69258-C404-3F42-9C3B-F277DE5D6CD7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560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88291" y="-1058214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9"/>
                </a:lnTo>
                <a:lnTo>
                  <a:pt x="0" y="1122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0" y="863901"/>
            <a:ext cx="11527540" cy="8559198"/>
          </a:xfrm>
          <a:custGeom>
            <a:avLst/>
            <a:gdLst/>
            <a:ahLst/>
            <a:cxnLst/>
            <a:rect l="l" t="t" r="r" b="b"/>
            <a:pathLst>
              <a:path w="11527540" h="8559198">
                <a:moveTo>
                  <a:pt x="0" y="0"/>
                </a:moveTo>
                <a:lnTo>
                  <a:pt x="11527540" y="0"/>
                </a:lnTo>
                <a:lnTo>
                  <a:pt x="11527540" y="8559198"/>
                </a:lnTo>
                <a:lnTo>
                  <a:pt x="0" y="855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TextBox 4"/>
          <p:cNvSpPr txBox="1"/>
          <p:nvPr/>
        </p:nvSpPr>
        <p:spPr>
          <a:xfrm>
            <a:off x="9144000" y="3815349"/>
            <a:ext cx="50880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E2E2E"/>
                </a:solidFill>
                <a:latin typeface="Montserrat Classic"/>
              </a:rPr>
              <a:t>SEMESTER 5 - INTERNSHIP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5010" y="4400098"/>
            <a:ext cx="8942990" cy="299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1"/>
              </a:lnSpc>
            </a:pPr>
            <a:r>
              <a:rPr lang="en-US" sz="8214" dirty="0">
                <a:solidFill>
                  <a:srgbClr val="2E2E2E"/>
                </a:solidFill>
                <a:latin typeface="Montserrat Classic Bold"/>
              </a:rPr>
              <a:t>IMPROVING DATA VISUALISATION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5010" y="7541448"/>
            <a:ext cx="8459795" cy="55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4053" spc="202">
                <a:solidFill>
                  <a:srgbClr val="2E2E2E"/>
                </a:solidFill>
                <a:latin typeface="Montserrat Classic"/>
              </a:rPr>
              <a:t>Ivayla Nekezova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46963" y="5287749"/>
            <a:ext cx="5652823" cy="5652823"/>
          </a:xfrm>
          <a:custGeom>
            <a:avLst/>
            <a:gdLst/>
            <a:ahLst/>
            <a:cxnLst/>
            <a:rect l="l" t="t" r="r" b="b"/>
            <a:pathLst>
              <a:path w="5652823" h="5652823">
                <a:moveTo>
                  <a:pt x="0" y="0"/>
                </a:moveTo>
                <a:lnTo>
                  <a:pt x="5652823" y="0"/>
                </a:lnTo>
                <a:lnTo>
                  <a:pt x="5652823" y="5652823"/>
                </a:lnTo>
                <a:lnTo>
                  <a:pt x="0" y="5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756087" y="1562100"/>
            <a:ext cx="12869123" cy="8462246"/>
          </a:xfrm>
          <a:custGeom>
            <a:avLst/>
            <a:gdLst/>
            <a:ahLst/>
            <a:cxnLst/>
            <a:rect l="l" t="t" r="r" b="b"/>
            <a:pathLst>
              <a:path w="11733554" h="7788146">
                <a:moveTo>
                  <a:pt x="0" y="0"/>
                </a:moveTo>
                <a:lnTo>
                  <a:pt x="11733554" y="0"/>
                </a:lnTo>
                <a:lnTo>
                  <a:pt x="11733554" y="7788146"/>
                </a:lnTo>
                <a:lnTo>
                  <a:pt x="0" y="778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14479440" y="7518993"/>
            <a:ext cx="4566116" cy="342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3"/>
              </a:lnSpc>
            </a:pPr>
            <a:r>
              <a:rPr lang="en-US" sz="26802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6087" y="768286"/>
            <a:ext cx="9718634" cy="64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5100">
                <a:solidFill>
                  <a:srgbClr val="2E2E2E"/>
                </a:solidFill>
                <a:latin typeface="Montserrat Classic"/>
              </a:rPr>
              <a:t>SKETCHES AND WIREFRAME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005A4-5A2C-76C9-984A-BE995B40F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91" y="2445888"/>
            <a:ext cx="9718634" cy="631711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4372" y="3662877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3" y="0"/>
                </a:lnTo>
                <a:lnTo>
                  <a:pt x="7991003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TextBox 3"/>
          <p:cNvSpPr txBox="1"/>
          <p:nvPr/>
        </p:nvSpPr>
        <p:spPr>
          <a:xfrm>
            <a:off x="7731780" y="1886491"/>
            <a:ext cx="6761833" cy="134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>
                <a:solidFill>
                  <a:srgbClr val="2E2E2E"/>
                </a:solidFill>
                <a:latin typeface="Montserrat Classic"/>
              </a:rPr>
              <a:t>FEATURE PRIORITISATION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2919710" y="7036212"/>
            <a:ext cx="5547812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Design Phase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4990486" y="5811720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725735" y="6821410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3317611" y="2708964"/>
            <a:ext cx="4805477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>
                <a:solidFill>
                  <a:srgbClr val="2E2E2E"/>
                </a:solidFill>
                <a:latin typeface="Montserrat Classic"/>
              </a:rPr>
              <a:t>Feature Prioretisation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8572" y="3809555"/>
            <a:ext cx="9380728" cy="544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Kept Features: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AI Forecasting of projections.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Departments flowchart visualisation.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Removed Features: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Responsive Design for Mobile Devices.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 err="1">
                <a:solidFill>
                  <a:srgbClr val="2E2E2E"/>
                </a:solidFill>
                <a:latin typeface="Montserrat Classic"/>
              </a:rPr>
              <a:t>Customisable</a:t>
            </a: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 Overview Page with Widgets.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Decision based on criticality, impact, and resource constraints.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8492" y="3507534"/>
            <a:ext cx="7617435" cy="534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The concept involv</a:t>
            </a: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ed developing a web portal with four interactive levels of data visualisation:</a:t>
            </a:r>
          </a:p>
          <a:p>
            <a:pPr marL="0" lvl="0" indent="0"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Level 1 - Departments Overview: Flowchart showing department relationships and top KPIs.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Level 2 - Department Processes: Detailed processes and KPIs within </a:t>
            </a: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selected</a:t>
            </a: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 department.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Level 3 - Process Analytics Dashboard: Graphs tracking metrics over time for selected processes.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Level 4 - Advanced Analytics: In-depth insights including projections and impact assessments.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8492" y="786651"/>
            <a:ext cx="9673162" cy="91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6605">
                <a:solidFill>
                  <a:srgbClr val="2E2E2E"/>
                </a:solidFill>
                <a:latin typeface="Montserrat Classic Bold"/>
              </a:rPr>
              <a:t>DEVELOP PHASE</a:t>
            </a:r>
          </a:p>
        </p:txBody>
      </p:sp>
      <p:sp>
        <p:nvSpPr>
          <p:cNvPr id="4" name="Freeform 4"/>
          <p:cNvSpPr/>
          <p:nvPr/>
        </p:nvSpPr>
        <p:spPr>
          <a:xfrm>
            <a:off x="9560011" y="-2564899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 rot="-5400000">
            <a:off x="-844604" y="7808020"/>
            <a:ext cx="311732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FFFFFF"/>
                </a:solidFill>
                <a:latin typeface="Montserrat Classic"/>
              </a:rPr>
              <a:t>Thynk Unlimited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857240" y="2043305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>
                <a:solidFill>
                  <a:srgbClr val="FFFFFF"/>
                </a:solidFill>
                <a:latin typeface="Montserrat Classic"/>
              </a:rPr>
              <a:t>Presentation 2024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10926" y="492410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1687" y="6541074"/>
            <a:ext cx="7498697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8492" y="2105490"/>
            <a:ext cx="6761833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>
                <a:solidFill>
                  <a:srgbClr val="2E2E2E"/>
                </a:solidFill>
                <a:latin typeface="Montserrat Classic"/>
              </a:rPr>
              <a:t>CONCEPTING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04209" y="-2367124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6027518" y="-419100"/>
            <a:ext cx="12802326" cy="10841497"/>
          </a:xfrm>
          <a:custGeom>
            <a:avLst/>
            <a:gdLst/>
            <a:ahLst/>
            <a:cxnLst/>
            <a:rect l="l" t="t" r="r" b="b"/>
            <a:pathLst>
              <a:path w="12258687" h="10557794">
                <a:moveTo>
                  <a:pt x="0" y="0"/>
                </a:moveTo>
                <a:lnTo>
                  <a:pt x="12258687" y="0"/>
                </a:lnTo>
                <a:lnTo>
                  <a:pt x="12258687" y="10557794"/>
                </a:lnTo>
                <a:lnTo>
                  <a:pt x="0" y="10557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TextBox 4"/>
          <p:cNvSpPr txBox="1"/>
          <p:nvPr/>
        </p:nvSpPr>
        <p:spPr>
          <a:xfrm rot="-5400000">
            <a:off x="10926" y="492410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077469" y="6780080"/>
            <a:ext cx="7498697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534" y="4741530"/>
            <a:ext cx="5532854" cy="199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5499">
                <a:solidFill>
                  <a:srgbClr val="FEFFFE"/>
                </a:solidFill>
                <a:latin typeface="Montserrat Classic"/>
              </a:rPr>
              <a:t>USER JOURNEY FLOW</a:t>
            </a:r>
          </a:p>
          <a:p>
            <a:pPr algn="just">
              <a:lnSpc>
                <a:spcPts val="5169"/>
              </a:lnSpc>
            </a:pPr>
            <a:endParaRPr lang="en-US" sz="5499">
              <a:solidFill>
                <a:srgbClr val="FEFFFE"/>
              </a:solidFill>
              <a:latin typeface="Montserrat Classic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560011" cy="10883494"/>
          </a:xfrm>
          <a:custGeom>
            <a:avLst/>
            <a:gdLst/>
            <a:ahLst/>
            <a:cxnLst/>
            <a:rect l="l" t="t" r="r" b="b"/>
            <a:pathLst>
              <a:path w="9560011" h="10883494">
                <a:moveTo>
                  <a:pt x="0" y="0"/>
                </a:moveTo>
                <a:lnTo>
                  <a:pt x="9560011" y="0"/>
                </a:lnTo>
                <a:lnTo>
                  <a:pt x="9560011" y="10883494"/>
                </a:lnTo>
                <a:lnTo>
                  <a:pt x="0" y="10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93" b="-52245"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10293969" y="426083"/>
            <a:ext cx="4264902" cy="4523489"/>
          </a:xfrm>
          <a:custGeom>
            <a:avLst/>
            <a:gdLst/>
            <a:ahLst/>
            <a:cxnLst/>
            <a:rect l="l" t="t" r="r" b="b"/>
            <a:pathLst>
              <a:path w="4264902" h="4523489">
                <a:moveTo>
                  <a:pt x="0" y="0"/>
                </a:moveTo>
                <a:lnTo>
                  <a:pt x="4264902" y="0"/>
                </a:lnTo>
                <a:lnTo>
                  <a:pt x="4264902" y="4523488"/>
                </a:lnTo>
                <a:lnTo>
                  <a:pt x="0" y="452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366" r="-106205" b="-99607"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Freeform 4"/>
          <p:cNvSpPr/>
          <p:nvPr/>
        </p:nvSpPr>
        <p:spPr>
          <a:xfrm>
            <a:off x="9979416" y="2502135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7" y="0"/>
                </a:lnTo>
                <a:lnTo>
                  <a:pt x="16075317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 rot="-5400000">
            <a:off x="10926" y="492410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01687" y="6541074"/>
            <a:ext cx="7498697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7870" y="559433"/>
            <a:ext cx="9949306" cy="129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>
                <a:solidFill>
                  <a:srgbClr val="2E2E2E"/>
                </a:solidFill>
                <a:latin typeface="Montserrat Classic"/>
              </a:rPr>
              <a:t>STYLE GUIDE AND BRANDING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8705" y="1181100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89"/>
              </a:lnSpc>
            </a:pPr>
            <a:r>
              <a:rPr lang="en-US" sz="6999" spc="-335">
                <a:solidFill>
                  <a:srgbClr val="343434"/>
                </a:solidFill>
                <a:latin typeface="TT Hoves Bold"/>
              </a:rPr>
              <a:t>TEST PHASE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09612" y="-666477"/>
            <a:ext cx="7178388" cy="11878896"/>
            <a:chOff x="0" y="0"/>
            <a:chExt cx="1890604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16815216" y="5270137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0136" y="7130873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spc="-1856">
                <a:solidFill>
                  <a:srgbClr val="FEFFFE"/>
                </a:solidFill>
                <a:latin typeface="TT Hoves 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5000" y="3541490"/>
            <a:ext cx="9134608" cy="461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endParaRPr dirty="0"/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Results: Overall positive feedback on login and onboarding processes, highlighting their clarity and effectiveness in guiding users through the system.</a:t>
            </a:r>
          </a:p>
          <a:p>
            <a:pPr marL="267355" lvl="1"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Improvements: Enhanced clarity in department and metric differentiation. Navigation was generally good but with suggestions for refinement of the breadcrumbs.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40444" y="2846050"/>
            <a:ext cx="9673162" cy="69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6"/>
              </a:lnSpc>
            </a:pPr>
            <a:r>
              <a:rPr lang="en-US" sz="5006" dirty="0">
                <a:solidFill>
                  <a:srgbClr val="2E2E2E"/>
                </a:solidFill>
                <a:latin typeface="Montserrat Classic"/>
              </a:rPr>
              <a:t>USABILITY TESTING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147" y="4875883"/>
            <a:ext cx="7037205" cy="5005212"/>
          </a:xfrm>
          <a:custGeom>
            <a:avLst/>
            <a:gdLst/>
            <a:ahLst/>
            <a:cxnLst/>
            <a:rect l="l" t="t" r="r" b="b"/>
            <a:pathLst>
              <a:path w="7037205" h="5005212">
                <a:moveTo>
                  <a:pt x="0" y="0"/>
                </a:moveTo>
                <a:lnTo>
                  <a:pt x="7037205" y="0"/>
                </a:lnTo>
                <a:lnTo>
                  <a:pt x="7037205" y="5005212"/>
                </a:lnTo>
                <a:lnTo>
                  <a:pt x="0" y="5005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8850952" y="4875883"/>
            <a:ext cx="9152751" cy="4995876"/>
          </a:xfrm>
          <a:custGeom>
            <a:avLst/>
            <a:gdLst/>
            <a:ahLst/>
            <a:cxnLst/>
            <a:rect l="l" t="t" r="r" b="b"/>
            <a:pathLst>
              <a:path w="9152751" h="4995876">
                <a:moveTo>
                  <a:pt x="0" y="0"/>
                </a:moveTo>
                <a:lnTo>
                  <a:pt x="9152750" y="0"/>
                </a:lnTo>
                <a:lnTo>
                  <a:pt x="9152750" y="4995876"/>
                </a:lnTo>
                <a:lnTo>
                  <a:pt x="0" y="499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TextBox 4"/>
          <p:cNvSpPr txBox="1"/>
          <p:nvPr/>
        </p:nvSpPr>
        <p:spPr>
          <a:xfrm rot="-5400000">
            <a:off x="6353550" y="-71001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147" y="981075"/>
            <a:ext cx="16975002" cy="502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endParaRPr dirty="0"/>
          </a:p>
          <a:p>
            <a:pPr algn="l">
              <a:lnSpc>
                <a:spcPts val="3343"/>
              </a:lnSpc>
            </a:pPr>
            <a:endParaRPr dirty="0"/>
          </a:p>
          <a:p>
            <a:pPr algn="l">
              <a:lnSpc>
                <a:spcPts val="3343"/>
              </a:lnSpc>
            </a:pPr>
            <a:endParaRPr dirty="0"/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Results: Variant B showed preference due to its enhanced visual appeal and intuitive data interpretation compared to Variant A's structured but less visually engaging presentation.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Improvements: Introduced visual elements such as bubble charts and proposal tables, aiming to improve visual appeal and data clarity.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35076" y="8204965"/>
            <a:ext cx="2481995" cy="2481995"/>
          </a:xfrm>
          <a:custGeom>
            <a:avLst/>
            <a:gdLst/>
            <a:ahLst/>
            <a:cxnLst/>
            <a:rect l="l" t="t" r="r" b="b"/>
            <a:pathLst>
              <a:path w="2481995" h="2481995">
                <a:moveTo>
                  <a:pt x="0" y="0"/>
                </a:moveTo>
                <a:lnTo>
                  <a:pt x="2481995" y="0"/>
                </a:lnTo>
                <a:lnTo>
                  <a:pt x="2481995" y="2481996"/>
                </a:lnTo>
                <a:lnTo>
                  <a:pt x="0" y="248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7" name="TextBox 7"/>
          <p:cNvSpPr txBox="1"/>
          <p:nvPr/>
        </p:nvSpPr>
        <p:spPr>
          <a:xfrm>
            <a:off x="6591232" y="9024710"/>
            <a:ext cx="1369684" cy="103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8039">
                <a:solidFill>
                  <a:srgbClr val="FFFFFF"/>
                </a:solidFill>
                <a:latin typeface="Montserrat Classic Bold"/>
              </a:rPr>
              <a:t>A</a:t>
            </a:r>
          </a:p>
        </p:txBody>
      </p:sp>
      <p:sp>
        <p:nvSpPr>
          <p:cNvPr id="8" name="Freeform 8"/>
          <p:cNvSpPr/>
          <p:nvPr/>
        </p:nvSpPr>
        <p:spPr>
          <a:xfrm>
            <a:off x="14973999" y="8017302"/>
            <a:ext cx="2481995" cy="2481995"/>
          </a:xfrm>
          <a:custGeom>
            <a:avLst/>
            <a:gdLst/>
            <a:ahLst/>
            <a:cxnLst/>
            <a:rect l="l" t="t" r="r" b="b"/>
            <a:pathLst>
              <a:path w="2481995" h="2481995">
                <a:moveTo>
                  <a:pt x="0" y="0"/>
                </a:moveTo>
                <a:lnTo>
                  <a:pt x="2481995" y="0"/>
                </a:lnTo>
                <a:lnTo>
                  <a:pt x="2481995" y="2481996"/>
                </a:lnTo>
                <a:lnTo>
                  <a:pt x="0" y="248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9" name="TextBox 9"/>
          <p:cNvSpPr txBox="1"/>
          <p:nvPr/>
        </p:nvSpPr>
        <p:spPr>
          <a:xfrm>
            <a:off x="15530155" y="8837047"/>
            <a:ext cx="1369684" cy="103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8039" dirty="0">
                <a:solidFill>
                  <a:srgbClr val="FFFFFF"/>
                </a:solidFill>
                <a:latin typeface="Montserrat Classic Bold"/>
              </a:rPr>
              <a:t>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43310"/>
            <a:ext cx="9673162" cy="80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700" dirty="0">
                <a:solidFill>
                  <a:srgbClr val="2E2E2E"/>
                </a:solidFill>
                <a:latin typeface="Montserrat Classic"/>
              </a:rPr>
              <a:t>A/B TESTING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 animBg="1"/>
      <p:bldP spid="6" grpId="1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28933"/>
            <a:ext cx="9673162" cy="80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700" dirty="0">
                <a:solidFill>
                  <a:srgbClr val="2E2E2E"/>
                </a:solidFill>
                <a:latin typeface="Montserrat Classic"/>
              </a:rPr>
              <a:t>ITTERATIONS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9488341" y="-19431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BC88D4D-3093-B1A5-EB77-63DE18D8D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4473560" cy="447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A71A9-A462-6188-0A07-65411937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0" y="2227580"/>
            <a:ext cx="7772400" cy="5527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FB10F-1405-6F5F-9832-0130AFD40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4"/>
          <a:stretch/>
        </p:blipFill>
        <p:spPr>
          <a:xfrm>
            <a:off x="8834610" y="3467100"/>
            <a:ext cx="8949980" cy="6227872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D50CDD2-64D5-E446-6F93-6DB6C4B3ED28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637089" y="6532540"/>
            <a:ext cx="1236518" cy="3680676"/>
          </a:xfrm>
          <a:prstGeom prst="curvedConnector2">
            <a:avLst/>
          </a:prstGeom>
          <a:ln>
            <a:solidFill>
              <a:srgbClr val="8DBE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2340"/>
            <a:ext cx="9673162" cy="80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700" dirty="0">
                <a:solidFill>
                  <a:srgbClr val="2E2E2E"/>
                </a:solidFill>
                <a:latin typeface="Montserrat Classic"/>
              </a:rPr>
              <a:t>ITTERATIONS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9525000" y="-20193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4E353-149D-3532-C22D-EB50542C8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4" t="6020" r="6863" b="4688"/>
          <a:stretch/>
        </p:blipFill>
        <p:spPr>
          <a:xfrm>
            <a:off x="503237" y="2574120"/>
            <a:ext cx="7192964" cy="566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D9C7D-F20B-0254-184A-C933E5A7C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334716"/>
            <a:ext cx="8615364" cy="6126480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D4C187C-B626-7B8C-265C-0BCE716A4C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0004" y="6576763"/>
            <a:ext cx="1236518" cy="3680676"/>
          </a:xfrm>
          <a:prstGeom prst="curvedConnector2">
            <a:avLst/>
          </a:prstGeom>
          <a:ln>
            <a:solidFill>
              <a:srgbClr val="8DBE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2340"/>
            <a:ext cx="9673162" cy="80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700" dirty="0">
                <a:solidFill>
                  <a:srgbClr val="2E2E2E"/>
                </a:solidFill>
                <a:latin typeface="Montserrat Classic"/>
              </a:rPr>
              <a:t>ITTERATIONS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9534611" y="-24003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CCB71-64EB-17F1-779E-CB0CD715A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62478"/>
            <a:ext cx="7446969" cy="5295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6DEF6-0E50-0266-7B5A-A22E5EA6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368938"/>
            <a:ext cx="8572111" cy="6095722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00215A3-86DE-58FE-1412-F19179AA1E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0098" y="6449413"/>
            <a:ext cx="1236518" cy="3680676"/>
          </a:xfrm>
          <a:prstGeom prst="curvedConnector2">
            <a:avLst/>
          </a:prstGeom>
          <a:ln>
            <a:solidFill>
              <a:srgbClr val="8DBE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2451" y="1562100"/>
            <a:ext cx="4609698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 dirty="0">
                <a:solidFill>
                  <a:srgbClr val="343434"/>
                </a:solidFill>
                <a:latin typeface="TT Hoves"/>
              </a:rPr>
              <a:t>Company 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24704" y="3767272"/>
            <a:ext cx="3789369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343434"/>
                </a:solidFill>
                <a:latin typeface="TT Hoves"/>
              </a:rPr>
              <a:t>Project Phasing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2451" y="4734371"/>
            <a:ext cx="3398572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008080"/>
                </a:solidFill>
                <a:latin typeface="TT Hoves"/>
              </a:rPr>
              <a:t>1.</a:t>
            </a:r>
            <a:r>
              <a:rPr lang="en-US" sz="3600">
                <a:solidFill>
                  <a:srgbClr val="343434"/>
                </a:solidFill>
                <a:latin typeface="TT Hoves"/>
              </a:rPr>
              <a:t> Plan</a:t>
            </a:r>
          </a:p>
        </p:txBody>
      </p:sp>
      <p:sp>
        <p:nvSpPr>
          <p:cNvPr id="5" name="Freeform 5"/>
          <p:cNvSpPr/>
          <p:nvPr/>
        </p:nvSpPr>
        <p:spPr>
          <a:xfrm>
            <a:off x="17259300" y="5143500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0" y="0"/>
                </a:lnTo>
                <a:lnTo>
                  <a:pt x="7624730" y="7624730"/>
                </a:lnTo>
                <a:lnTo>
                  <a:pt x="0" y="762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6" name="TextBox 6"/>
          <p:cNvSpPr txBox="1"/>
          <p:nvPr/>
        </p:nvSpPr>
        <p:spPr>
          <a:xfrm>
            <a:off x="12727754" y="5744111"/>
            <a:ext cx="5184277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 dirty="0">
                <a:solidFill>
                  <a:srgbClr val="343434"/>
                </a:solidFill>
                <a:latin typeface="TT Hoves"/>
              </a:rPr>
              <a:t>Advice to stakeholders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92706" y="1637751"/>
            <a:ext cx="273982" cy="245024"/>
            <a:chOff x="0" y="0"/>
            <a:chExt cx="91718" cy="82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64959" y="3862630"/>
            <a:ext cx="273982" cy="245024"/>
            <a:chOff x="0" y="0"/>
            <a:chExt cx="91718" cy="82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64000" y="5808343"/>
            <a:ext cx="273982" cy="245024"/>
            <a:chOff x="0" y="0"/>
            <a:chExt cx="91718" cy="82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822665" y="-795948"/>
            <a:ext cx="7178388" cy="11878896"/>
            <a:chOff x="0" y="0"/>
            <a:chExt cx="1890604" cy="31285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 rot="-5400000">
            <a:off x="-1304542" y="2940934"/>
            <a:ext cx="10287000" cy="440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13"/>
              </a:lnSpc>
            </a:pPr>
            <a:r>
              <a:rPr lang="en-US" sz="16913" spc="-811" dirty="0">
                <a:solidFill>
                  <a:srgbClr val="FFFFFF"/>
                </a:solidFill>
                <a:latin typeface="TT Hoves Bold"/>
              </a:rPr>
              <a:t>Table of 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52451" y="5434099"/>
            <a:ext cx="3773003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 dirty="0">
                <a:solidFill>
                  <a:srgbClr val="008080"/>
                </a:solidFill>
                <a:latin typeface="TT Hoves"/>
              </a:rPr>
              <a:t>2.</a:t>
            </a:r>
            <a:r>
              <a:rPr lang="en-US" sz="3600" dirty="0">
                <a:solidFill>
                  <a:srgbClr val="343434"/>
                </a:solidFill>
                <a:latin typeface="TT Hoves"/>
              </a:rPr>
              <a:t> Research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52451" y="6211579"/>
            <a:ext cx="3773003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008080"/>
                </a:solidFill>
                <a:latin typeface="TT Hoves"/>
              </a:rPr>
              <a:t>3. </a:t>
            </a:r>
            <a:r>
              <a:rPr lang="en-US" sz="3600">
                <a:solidFill>
                  <a:srgbClr val="343434"/>
                </a:solidFill>
                <a:latin typeface="TT Hoves"/>
              </a:rPr>
              <a:t>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52451" y="6997939"/>
            <a:ext cx="3773003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008080"/>
                </a:solidFill>
                <a:latin typeface="TT Hoves"/>
              </a:rPr>
              <a:t>4.</a:t>
            </a:r>
            <a:r>
              <a:rPr lang="en-US" sz="3600">
                <a:solidFill>
                  <a:srgbClr val="343434"/>
                </a:solidFill>
                <a:latin typeface="TT Hoves"/>
              </a:rPr>
              <a:t> Develop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52451" y="7780515"/>
            <a:ext cx="3773003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008080"/>
                </a:solidFill>
                <a:latin typeface="TT Hoves"/>
              </a:rPr>
              <a:t>5. </a:t>
            </a:r>
            <a:r>
              <a:rPr lang="en-US" sz="3600">
                <a:solidFill>
                  <a:srgbClr val="343434"/>
                </a:solidFill>
                <a:latin typeface="TT Hoves"/>
              </a:rPr>
              <a:t>Test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52451" y="8563090"/>
            <a:ext cx="3773003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008080"/>
                </a:solidFill>
                <a:latin typeface="TT Hoves"/>
              </a:rPr>
              <a:t>6. </a:t>
            </a:r>
            <a:r>
              <a:rPr lang="en-US" sz="3600">
                <a:solidFill>
                  <a:srgbClr val="343434"/>
                </a:solidFill>
                <a:latin typeface="TT Hoves"/>
              </a:rPr>
              <a:t>Evaluate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64861" y="6848096"/>
            <a:ext cx="4784397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343434"/>
                </a:solidFill>
                <a:latin typeface="TT Hoves"/>
              </a:rPr>
              <a:t>Questions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247951" y="6923747"/>
            <a:ext cx="273982" cy="245024"/>
            <a:chOff x="0" y="0"/>
            <a:chExt cx="91718" cy="820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924704" y="2642791"/>
            <a:ext cx="4609698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>
                <a:solidFill>
                  <a:srgbClr val="343434"/>
                </a:solidFill>
                <a:latin typeface="TT Hoves"/>
              </a:rPr>
              <a:t>Assignemnt Overview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464959" y="2718443"/>
            <a:ext cx="273982" cy="245024"/>
            <a:chOff x="0" y="0"/>
            <a:chExt cx="91718" cy="8202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47951" y="4669684"/>
            <a:ext cx="273982" cy="245024"/>
            <a:chOff x="0" y="0"/>
            <a:chExt cx="91718" cy="8202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691755" y="4559736"/>
            <a:ext cx="4784397" cy="4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3600" dirty="0">
                <a:solidFill>
                  <a:srgbClr val="343434"/>
                </a:solidFill>
                <a:latin typeface="TT Hoves"/>
              </a:rPr>
              <a:t>Demo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247951" y="2963319"/>
            <a:ext cx="273982" cy="245024"/>
            <a:chOff x="0" y="0"/>
            <a:chExt cx="91718" cy="8202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8100"/>
              <a:ext cx="91718" cy="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7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664861" y="2699306"/>
            <a:ext cx="4784397" cy="134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4"/>
              </a:lnSpc>
            </a:pPr>
            <a:r>
              <a:rPr lang="en-US" sz="3600" dirty="0">
                <a:solidFill>
                  <a:srgbClr val="343434"/>
                </a:solidFill>
                <a:latin typeface="TT Hoves"/>
              </a:rPr>
              <a:t>Design </a:t>
            </a:r>
            <a:r>
              <a:rPr lang="en-US" sz="3600" dirty="0" err="1">
                <a:solidFill>
                  <a:srgbClr val="343434"/>
                </a:solidFill>
                <a:latin typeface="TT Hoves"/>
              </a:rPr>
              <a:t>Challanges</a:t>
            </a:r>
            <a:r>
              <a:rPr lang="en-US" sz="3600" dirty="0">
                <a:solidFill>
                  <a:srgbClr val="343434"/>
                </a:solidFill>
                <a:latin typeface="TT Hoves"/>
              </a:rPr>
              <a:t> and Solutions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20" grpId="0"/>
      <p:bldP spid="21" grpId="0"/>
      <p:bldP spid="22" grpId="0"/>
      <p:bldP spid="23" grpId="0"/>
      <p:bldP spid="24" grpId="0"/>
      <p:bldP spid="25" grpId="0"/>
      <p:bldP spid="29" grpId="0"/>
      <p:bldP spid="36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3666" y="5078193"/>
            <a:ext cx="7617435" cy="274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3405" lvl="1" indent="-221703" algn="l">
              <a:lnSpc>
                <a:spcPts val="2772"/>
              </a:lnSpc>
              <a:buFont typeface="Arial"/>
              <a:buChar char="•"/>
            </a:pP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Engaged stakeholders for feedback on prototypes.</a:t>
            </a:r>
          </a:p>
          <a:p>
            <a:pPr marL="443405" lvl="1" indent="-221703" algn="l">
              <a:lnSpc>
                <a:spcPts val="2772"/>
              </a:lnSpc>
              <a:buFont typeface="Arial"/>
              <a:buChar char="•"/>
            </a:pP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Implemented enhancements based on feedback: animations, interactive elements.</a:t>
            </a:r>
          </a:p>
          <a:p>
            <a:pPr marL="443405" lvl="1" indent="-221703" algn="l">
              <a:lnSpc>
                <a:spcPts val="2772"/>
              </a:lnSpc>
              <a:buFont typeface="Arial"/>
              <a:buChar char="•"/>
            </a:pPr>
            <a:r>
              <a:rPr lang="en-US" sz="2053" dirty="0" err="1">
                <a:solidFill>
                  <a:srgbClr val="2E2E2E"/>
                </a:solidFill>
                <a:latin typeface="Montserrat Classic"/>
              </a:rPr>
              <a:t>Finalised</a:t>
            </a: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 the Prototype after iterative user testing.</a:t>
            </a:r>
          </a:p>
          <a:p>
            <a:pPr marL="443405" lvl="1" indent="-221703" algn="l">
              <a:lnSpc>
                <a:spcPts val="2772"/>
              </a:lnSpc>
              <a:buFont typeface="Arial"/>
              <a:buChar char="•"/>
            </a:pP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Concluded with self-reflection on project outcomes and improvements.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dirty="0">
              <a:solidFill>
                <a:srgbClr val="2E2E2E"/>
              </a:solidFill>
              <a:latin typeface="Montserrat Classic"/>
            </a:endParaRPr>
          </a:p>
          <a:p>
            <a:pPr marL="0" lvl="0" indent="0" algn="l">
              <a:lnSpc>
                <a:spcPts val="2772"/>
              </a:lnSpc>
              <a:spcBef>
                <a:spcPct val="0"/>
              </a:spcBef>
            </a:pPr>
            <a:endParaRPr lang="en-US" sz="2053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93368" y="3878799"/>
            <a:ext cx="9673162" cy="183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6605" dirty="0">
                <a:solidFill>
                  <a:srgbClr val="2E2E2E"/>
                </a:solidFill>
                <a:latin typeface="Montserrat Classic Bold"/>
              </a:rPr>
              <a:t>EVALUATE PHASE</a:t>
            </a:r>
          </a:p>
          <a:p>
            <a:pPr algn="just">
              <a:lnSpc>
                <a:spcPts val="7251"/>
              </a:lnSpc>
            </a:pPr>
            <a:endParaRPr lang="en-US" sz="6605" dirty="0">
              <a:solidFill>
                <a:srgbClr val="2E2E2E"/>
              </a:solidFill>
              <a:latin typeface="Montserrat Classic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560011" y="-2564899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 rot="-5400000">
            <a:off x="-844604" y="7808020"/>
            <a:ext cx="311732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FFFFFF"/>
                </a:solidFill>
                <a:latin typeface="Montserrat Classic"/>
              </a:rPr>
              <a:t>Thynk Unlimited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857240" y="2043305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>
                <a:solidFill>
                  <a:srgbClr val="FFFFFF"/>
                </a:solidFill>
                <a:latin typeface="Montserrat Classic"/>
              </a:rPr>
              <a:t>Presentation 2024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10926" y="492410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40342" y="6645926"/>
            <a:ext cx="7498697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06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12348" y="3634815"/>
            <a:ext cx="7617435" cy="5830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053" dirty="0">
                <a:solidFill>
                  <a:srgbClr val="2E2E2E"/>
                </a:solidFill>
                <a:latin typeface="Montserrat Classic"/>
              </a:rPr>
              <a:t>Balancing Data D</a:t>
            </a: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ensity with Clarity:</a:t>
            </a: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Maintained clean main view with strategic hover pop-ups for detailed insights, avoiding clutter.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Integrating EIP and PIP:</a:t>
            </a: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Incorporated bubble charts with pop-ups to present Employee Impact Projections and Project Impact Projections clearly and insightfully.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Integration of AI Insights:</a:t>
            </a: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Designed interactive charts and tables to display AI-generated insights contextually and actionably.</a:t>
            </a:r>
          </a:p>
          <a:p>
            <a:pPr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2772"/>
              </a:lnSpc>
              <a:spcBef>
                <a:spcPct val="0"/>
              </a:spcBef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Maintaining Consistency Across Levels:</a:t>
            </a:r>
          </a:p>
          <a:p>
            <a:pPr marL="443405" lvl="1" indent="-221703" algn="l">
              <a:lnSpc>
                <a:spcPts val="2772"/>
              </a:lnSpc>
              <a:spcBef>
                <a:spcPct val="0"/>
              </a:spcBef>
              <a:buFont typeface="Arial"/>
              <a:buChar char="•"/>
            </a:pPr>
            <a:r>
              <a:rPr lang="en-US" sz="2053" u="none" dirty="0">
                <a:solidFill>
                  <a:srgbClr val="2E2E2E"/>
                </a:solidFill>
                <a:latin typeface="Montserrat Classic"/>
              </a:rPr>
              <a:t>Ensured unified visual language (colors, typography, layout) across all levels for consistent user experience.</a:t>
            </a:r>
          </a:p>
          <a:p>
            <a:pPr marL="0" lvl="0" indent="0" algn="l">
              <a:lnSpc>
                <a:spcPts val="2772"/>
              </a:lnSpc>
              <a:spcBef>
                <a:spcPct val="0"/>
              </a:spcBef>
            </a:pPr>
            <a:endParaRPr lang="en-US" sz="2053" u="none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03383" y="911141"/>
            <a:ext cx="9673162" cy="270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6605" b="1" dirty="0">
                <a:solidFill>
                  <a:srgbClr val="2E2E2E"/>
                </a:solidFill>
                <a:latin typeface="Montserrat Classic"/>
              </a:rPr>
              <a:t>DESIGN CHALLENGES AND SOLUTIONS</a:t>
            </a:r>
          </a:p>
          <a:p>
            <a:pPr algn="just">
              <a:lnSpc>
                <a:spcPts val="7251"/>
              </a:lnSpc>
            </a:pPr>
            <a:endParaRPr lang="en-US" sz="6605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CF8A3D-078F-53B8-9B00-87E5028491DF}"/>
              </a:ext>
            </a:extLst>
          </p:cNvPr>
          <p:cNvSpPr/>
          <p:nvPr/>
        </p:nvSpPr>
        <p:spPr>
          <a:xfrm>
            <a:off x="-7772400" y="-26289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0063" y="1936909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TextBox 3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01011" y="4456360"/>
            <a:ext cx="10598510" cy="208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spc="-803" dirty="0">
                <a:solidFill>
                  <a:srgbClr val="343434"/>
                </a:solidFill>
                <a:latin typeface="TT Hoves Bold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>
            <a:off x="37241" y="1406364"/>
            <a:ext cx="11527540" cy="8559198"/>
          </a:xfrm>
          <a:custGeom>
            <a:avLst/>
            <a:gdLst/>
            <a:ahLst/>
            <a:cxnLst/>
            <a:rect l="l" t="t" r="r" b="b"/>
            <a:pathLst>
              <a:path w="11527540" h="8559198">
                <a:moveTo>
                  <a:pt x="0" y="0"/>
                </a:moveTo>
                <a:lnTo>
                  <a:pt x="11527540" y="0"/>
                </a:lnTo>
                <a:lnTo>
                  <a:pt x="11527540" y="8559198"/>
                </a:lnTo>
                <a:lnTo>
                  <a:pt x="0" y="855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7" name="Group 7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43858" y="-298127"/>
            <a:ext cx="19680517" cy="1704491"/>
            <a:chOff x="0" y="0"/>
            <a:chExt cx="5183346" cy="4489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94379" y="4969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Ivayla Nekezova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496968"/>
            <a:ext cx="4046315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Semester 5 - Internship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8881" y="496968"/>
            <a:ext cx="437470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Improving Data Visualisation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6990" y="4969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83161" y="4969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6552" y="6591880"/>
            <a:ext cx="1569119" cy="2849418"/>
          </a:xfrm>
          <a:custGeom>
            <a:avLst/>
            <a:gdLst/>
            <a:ahLst/>
            <a:cxnLst/>
            <a:rect l="l" t="t" r="r" b="b"/>
            <a:pathLst>
              <a:path w="1569119" h="2849418">
                <a:moveTo>
                  <a:pt x="0" y="0"/>
                </a:moveTo>
                <a:lnTo>
                  <a:pt x="1569119" y="0"/>
                </a:lnTo>
                <a:lnTo>
                  <a:pt x="1569119" y="2849418"/>
                </a:lnTo>
                <a:lnTo>
                  <a:pt x="0" y="284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883" t="-105568" r="-617933" b="-705091"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3" name="Group 3"/>
          <p:cNvGrpSpPr/>
          <p:nvPr/>
        </p:nvGrpSpPr>
        <p:grpSpPr>
          <a:xfrm>
            <a:off x="9702739" y="3813300"/>
            <a:ext cx="4214936" cy="3853170"/>
            <a:chOff x="0" y="0"/>
            <a:chExt cx="4748424" cy="43408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48403" cy="4340987"/>
            </a:xfrm>
            <a:custGeom>
              <a:avLst/>
              <a:gdLst/>
              <a:ahLst/>
              <a:cxnLst/>
              <a:rect l="l" t="t" r="r" b="b"/>
              <a:pathLst>
                <a:path w="4748403" h="4340987">
                  <a:moveTo>
                    <a:pt x="0" y="542671"/>
                  </a:moveTo>
                  <a:cubicBezTo>
                    <a:pt x="0" y="3006979"/>
                    <a:pt x="0" y="3006979"/>
                    <a:pt x="0" y="3006979"/>
                  </a:cubicBezTo>
                  <a:cubicBezTo>
                    <a:pt x="361823" y="3029585"/>
                    <a:pt x="700913" y="3120009"/>
                    <a:pt x="1040130" y="3278251"/>
                  </a:cubicBezTo>
                  <a:cubicBezTo>
                    <a:pt x="1040130" y="3888740"/>
                    <a:pt x="1040130" y="3888740"/>
                    <a:pt x="1040130" y="3888740"/>
                  </a:cubicBezTo>
                  <a:cubicBezTo>
                    <a:pt x="1560195" y="3572256"/>
                    <a:pt x="1560195" y="3572256"/>
                    <a:pt x="1560195" y="3572256"/>
                  </a:cubicBezTo>
                  <a:cubicBezTo>
                    <a:pt x="1831594" y="3775710"/>
                    <a:pt x="2080260" y="4046982"/>
                    <a:pt x="2283714" y="4340987"/>
                  </a:cubicBezTo>
                  <a:cubicBezTo>
                    <a:pt x="4431792" y="3097530"/>
                    <a:pt x="4431792" y="3097530"/>
                    <a:pt x="4431792" y="3097530"/>
                  </a:cubicBezTo>
                  <a:cubicBezTo>
                    <a:pt x="4680458" y="2939288"/>
                    <a:pt x="4748403" y="2600198"/>
                    <a:pt x="4567428" y="2351405"/>
                  </a:cubicBezTo>
                  <a:cubicBezTo>
                    <a:pt x="3617849" y="1107821"/>
                    <a:pt x="2193290" y="248666"/>
                    <a:pt x="565277" y="45212"/>
                  </a:cubicBezTo>
                  <a:cubicBezTo>
                    <a:pt x="248666" y="0"/>
                    <a:pt x="0" y="226060"/>
                    <a:pt x="0" y="542671"/>
                  </a:cubicBezTo>
                  <a:close/>
                </a:path>
              </a:pathLst>
            </a:custGeom>
            <a:solidFill>
              <a:srgbClr val="006771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5717" y="3813300"/>
            <a:ext cx="4216538" cy="3853170"/>
            <a:chOff x="0" y="0"/>
            <a:chExt cx="4750229" cy="4340870"/>
          </a:xfrm>
        </p:grpSpPr>
        <p:sp>
          <p:nvSpPr>
            <p:cNvPr id="6" name="Freeform 6"/>
            <p:cNvSpPr/>
            <p:nvPr/>
          </p:nvSpPr>
          <p:spPr>
            <a:xfrm>
              <a:off x="0" y="-127"/>
              <a:ext cx="4750308" cy="4340987"/>
            </a:xfrm>
            <a:custGeom>
              <a:avLst/>
              <a:gdLst/>
              <a:ahLst/>
              <a:cxnLst/>
              <a:rect l="l" t="t" r="r" b="b"/>
              <a:pathLst>
                <a:path w="4750308" h="4340987">
                  <a:moveTo>
                    <a:pt x="316738" y="3097530"/>
                  </a:moveTo>
                  <a:cubicBezTo>
                    <a:pt x="2465578" y="4340987"/>
                    <a:pt x="2465578" y="4340987"/>
                    <a:pt x="2465578" y="4340987"/>
                  </a:cubicBezTo>
                  <a:cubicBezTo>
                    <a:pt x="2669159" y="4024503"/>
                    <a:pt x="2917952" y="3775710"/>
                    <a:pt x="3212084" y="3572256"/>
                  </a:cubicBezTo>
                  <a:cubicBezTo>
                    <a:pt x="3755009" y="3888740"/>
                    <a:pt x="3755009" y="3888740"/>
                    <a:pt x="3755009" y="3888740"/>
                  </a:cubicBezTo>
                  <a:cubicBezTo>
                    <a:pt x="3755009" y="3255645"/>
                    <a:pt x="3755009" y="3255645"/>
                    <a:pt x="3755009" y="3255645"/>
                  </a:cubicBezTo>
                  <a:cubicBezTo>
                    <a:pt x="4071747" y="3120009"/>
                    <a:pt x="4410964" y="3029585"/>
                    <a:pt x="4750308" y="3006979"/>
                  </a:cubicBezTo>
                  <a:cubicBezTo>
                    <a:pt x="4750308" y="542671"/>
                    <a:pt x="4750308" y="542671"/>
                    <a:pt x="4750308" y="542671"/>
                  </a:cubicBezTo>
                  <a:cubicBezTo>
                    <a:pt x="4750308" y="226187"/>
                    <a:pt x="4478909" y="0"/>
                    <a:pt x="4184777" y="45339"/>
                  </a:cubicBezTo>
                  <a:cubicBezTo>
                    <a:pt x="2556129" y="248793"/>
                    <a:pt x="1131062" y="1107948"/>
                    <a:pt x="180975" y="2351405"/>
                  </a:cubicBezTo>
                  <a:cubicBezTo>
                    <a:pt x="0" y="2600071"/>
                    <a:pt x="67818" y="2939288"/>
                    <a:pt x="316738" y="3097530"/>
                  </a:cubicBezTo>
                  <a:close/>
                </a:path>
              </a:pathLst>
            </a:custGeom>
            <a:solidFill>
              <a:srgbClr val="00A99D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89404" y="6722483"/>
            <a:ext cx="3151108" cy="3573435"/>
            <a:chOff x="0" y="0"/>
            <a:chExt cx="3549947" cy="40257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50031" cy="4025773"/>
            </a:xfrm>
            <a:custGeom>
              <a:avLst/>
              <a:gdLst/>
              <a:ahLst/>
              <a:cxnLst/>
              <a:rect l="l" t="t" r="r" b="b"/>
              <a:pathLst>
                <a:path w="3550031" h="4025773">
                  <a:moveTo>
                    <a:pt x="520065" y="3007995"/>
                  </a:moveTo>
                  <a:cubicBezTo>
                    <a:pt x="497459" y="3369818"/>
                    <a:pt x="384429" y="3709162"/>
                    <a:pt x="248793" y="4025773"/>
                  </a:cubicBezTo>
                  <a:cubicBezTo>
                    <a:pt x="3414395" y="4025773"/>
                    <a:pt x="3414395" y="4025773"/>
                    <a:pt x="3414395" y="4025773"/>
                  </a:cubicBezTo>
                  <a:cubicBezTo>
                    <a:pt x="3504819" y="3596005"/>
                    <a:pt x="3550031" y="3166364"/>
                    <a:pt x="3550031" y="2713990"/>
                  </a:cubicBezTo>
                  <a:cubicBezTo>
                    <a:pt x="3550031" y="1899793"/>
                    <a:pt x="3391789" y="1108202"/>
                    <a:pt x="3097784" y="384556"/>
                  </a:cubicBezTo>
                  <a:cubicBezTo>
                    <a:pt x="2984627" y="113030"/>
                    <a:pt x="2645537" y="0"/>
                    <a:pt x="2374138" y="158369"/>
                  </a:cubicBezTo>
                  <a:cubicBezTo>
                    <a:pt x="226060" y="1402207"/>
                    <a:pt x="226060" y="1402207"/>
                    <a:pt x="226060" y="1402207"/>
                  </a:cubicBezTo>
                  <a:cubicBezTo>
                    <a:pt x="384302" y="1718818"/>
                    <a:pt x="497332" y="2058035"/>
                    <a:pt x="520065" y="2419985"/>
                  </a:cubicBezTo>
                  <a:cubicBezTo>
                    <a:pt x="0" y="2713990"/>
                    <a:pt x="0" y="2713990"/>
                    <a:pt x="0" y="2713990"/>
                  </a:cubicBezTo>
                  <a:lnTo>
                    <a:pt x="520065" y="3007995"/>
                  </a:lnTo>
                  <a:close/>
                </a:path>
              </a:pathLst>
            </a:custGeom>
            <a:solidFill>
              <a:srgbClr val="00A99D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03199" y="6722483"/>
            <a:ext cx="3170654" cy="3573435"/>
            <a:chOff x="0" y="0"/>
            <a:chExt cx="3571967" cy="40257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72002" cy="4025773"/>
            </a:xfrm>
            <a:custGeom>
              <a:avLst/>
              <a:gdLst/>
              <a:ahLst/>
              <a:cxnLst/>
              <a:rect l="l" t="t" r="r" b="b"/>
              <a:pathLst>
                <a:path w="3572002" h="4025773">
                  <a:moveTo>
                    <a:pt x="3300730" y="4025773"/>
                  </a:moveTo>
                  <a:cubicBezTo>
                    <a:pt x="3165094" y="3709162"/>
                    <a:pt x="3074670" y="3369945"/>
                    <a:pt x="3029458" y="3030601"/>
                  </a:cubicBezTo>
                  <a:cubicBezTo>
                    <a:pt x="3572002" y="2713990"/>
                    <a:pt x="3572002" y="2713990"/>
                    <a:pt x="3572002" y="2713990"/>
                  </a:cubicBezTo>
                  <a:cubicBezTo>
                    <a:pt x="3029458" y="2397379"/>
                    <a:pt x="3029458" y="2397379"/>
                    <a:pt x="3029458" y="2397379"/>
                  </a:cubicBezTo>
                  <a:cubicBezTo>
                    <a:pt x="3074670" y="2035556"/>
                    <a:pt x="3165094" y="1696212"/>
                    <a:pt x="3323336" y="1402207"/>
                  </a:cubicBezTo>
                  <a:cubicBezTo>
                    <a:pt x="1175639" y="158369"/>
                    <a:pt x="1175639" y="158369"/>
                    <a:pt x="1175639" y="158369"/>
                  </a:cubicBezTo>
                  <a:cubicBezTo>
                    <a:pt x="904240" y="0"/>
                    <a:pt x="565150" y="113030"/>
                    <a:pt x="452120" y="384429"/>
                  </a:cubicBezTo>
                  <a:cubicBezTo>
                    <a:pt x="158242" y="1108202"/>
                    <a:pt x="0" y="1899793"/>
                    <a:pt x="0" y="2713990"/>
                  </a:cubicBezTo>
                  <a:cubicBezTo>
                    <a:pt x="0" y="3166364"/>
                    <a:pt x="45212" y="3596005"/>
                    <a:pt x="135636" y="4025773"/>
                  </a:cubicBezTo>
                  <a:lnTo>
                    <a:pt x="3300730" y="4025773"/>
                  </a:lnTo>
                  <a:close/>
                </a:path>
              </a:pathLst>
            </a:custGeom>
            <a:solidFill>
              <a:srgbClr val="006771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06425" y="8731260"/>
            <a:ext cx="2850409" cy="1420076"/>
          </a:xfrm>
          <a:custGeom>
            <a:avLst/>
            <a:gdLst/>
            <a:ahLst/>
            <a:cxnLst/>
            <a:rect l="l" t="t" r="r" b="b"/>
            <a:pathLst>
              <a:path w="2850409" h="1420076">
                <a:moveTo>
                  <a:pt x="0" y="0"/>
                </a:moveTo>
                <a:lnTo>
                  <a:pt x="2850408" y="0"/>
                </a:lnTo>
                <a:lnTo>
                  <a:pt x="2850408" y="1420076"/>
                </a:lnTo>
                <a:lnTo>
                  <a:pt x="0" y="142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324" t="-105568" r="-69487" b="-705091"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12" name="TextBox 12"/>
          <p:cNvSpPr txBox="1"/>
          <p:nvPr/>
        </p:nvSpPr>
        <p:spPr>
          <a:xfrm>
            <a:off x="5615725" y="1181100"/>
            <a:ext cx="7056551" cy="176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TT Hoves Bold"/>
              </a:rPr>
              <a:t>Advice to stakeholders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4820522" y="8408615"/>
            <a:ext cx="1913951" cy="112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sz="3347" dirty="0">
                <a:solidFill>
                  <a:srgbClr val="FFFFFF"/>
                </a:solidFill>
                <a:latin typeface="Montserrat Classic Bold"/>
              </a:rPr>
              <a:t>Widgets</a:t>
            </a:r>
          </a:p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endParaRPr lang="en-US" sz="3347" dirty="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 rot="-2114570">
            <a:off x="6298579" y="5151529"/>
            <a:ext cx="2549659" cy="112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sz="3347" dirty="0">
                <a:solidFill>
                  <a:srgbClr val="FEFFFE"/>
                </a:solidFill>
                <a:latin typeface="Montserrat Classic Bold"/>
              </a:rPr>
              <a:t>Mobile UI</a:t>
            </a:r>
          </a:p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endParaRPr lang="en-US" sz="3347" dirty="0">
              <a:solidFill>
                <a:srgbClr val="FEFFFE"/>
              </a:solidFill>
              <a:latin typeface="Montserrat Classic Bold"/>
            </a:endParaRPr>
          </a:p>
        </p:txBody>
      </p:sp>
      <p:sp>
        <p:nvSpPr>
          <p:cNvPr id="15" name="TextBox 15"/>
          <p:cNvSpPr txBox="1"/>
          <p:nvPr/>
        </p:nvSpPr>
        <p:spPr>
          <a:xfrm rot="5400000">
            <a:off x="11825374" y="8362704"/>
            <a:ext cx="3169002" cy="112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3347" dirty="0">
                <a:solidFill>
                  <a:srgbClr val="FEFFFE"/>
                </a:solidFill>
                <a:latin typeface="Montserrat Classic Bold"/>
              </a:rPr>
              <a:t>Real Data Integration</a:t>
            </a:r>
          </a:p>
        </p:txBody>
      </p:sp>
      <p:sp>
        <p:nvSpPr>
          <p:cNvPr id="16" name="TextBox 16"/>
          <p:cNvSpPr txBox="1"/>
          <p:nvPr/>
        </p:nvSpPr>
        <p:spPr>
          <a:xfrm rot="1889457">
            <a:off x="9971855" y="4910470"/>
            <a:ext cx="3377516" cy="112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3347" dirty="0">
                <a:solidFill>
                  <a:srgbClr val="FEFFFE"/>
                </a:solidFill>
                <a:latin typeface="Montserrat Classic Bold"/>
              </a:rPr>
              <a:t>Feedback Mechanism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810207" y="-8408848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7" y="0"/>
                </a:lnTo>
                <a:lnTo>
                  <a:pt x="16075317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44832" y="1567092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TextBox 3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87721" y="4474127"/>
            <a:ext cx="10598510" cy="208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spc="-803" dirty="0">
                <a:solidFill>
                  <a:srgbClr val="343434"/>
                </a:solidFill>
                <a:latin typeface="TT Hoves Bold"/>
              </a:rPr>
              <a:t>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725735" y="6821410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488" y="4063702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dirty="0">
                <a:solidFill>
                  <a:srgbClr val="FFFFFF"/>
                </a:solidFill>
                <a:latin typeface="Montserrat Classic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761302" y="1726329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4197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Ivayla Nekezova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4568"/>
            <a:ext cx="4046315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Semester 5 - Internship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6481" y="344568"/>
            <a:ext cx="437470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Improving Data Visualisation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0063" y="1936909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Ivayla Nekezova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4046315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Semester 5 - Internship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6481" y="344568"/>
            <a:ext cx="437470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Improving Data Visualisation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790" y="2776348"/>
            <a:ext cx="10598510" cy="598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spc="-803" dirty="0">
                <a:solidFill>
                  <a:srgbClr val="343434"/>
                </a:solidFill>
                <a:latin typeface="TT Hoves Bold"/>
              </a:rPr>
              <a:t>Thank you for the attention!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6267" y="919562"/>
            <a:ext cx="1261830" cy="1137948"/>
          </a:xfrm>
          <a:custGeom>
            <a:avLst/>
            <a:gdLst/>
            <a:ahLst/>
            <a:cxnLst/>
            <a:rect l="l" t="t" r="r" b="b"/>
            <a:pathLst>
              <a:path w="1261830" h="1137948">
                <a:moveTo>
                  <a:pt x="0" y="0"/>
                </a:moveTo>
                <a:lnTo>
                  <a:pt x="1261830" y="0"/>
                </a:lnTo>
                <a:lnTo>
                  <a:pt x="1261830" y="1137948"/>
                </a:lnTo>
                <a:lnTo>
                  <a:pt x="0" y="113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9388097" y="459836"/>
            <a:ext cx="1951116" cy="1793461"/>
          </a:xfrm>
          <a:custGeom>
            <a:avLst/>
            <a:gdLst/>
            <a:ahLst/>
            <a:cxnLst/>
            <a:rect l="l" t="t" r="r" b="b"/>
            <a:pathLst>
              <a:path w="1951116" h="1793461">
                <a:moveTo>
                  <a:pt x="0" y="0"/>
                </a:moveTo>
                <a:lnTo>
                  <a:pt x="1951116" y="0"/>
                </a:lnTo>
                <a:lnTo>
                  <a:pt x="1951116" y="1793461"/>
                </a:lnTo>
                <a:lnTo>
                  <a:pt x="0" y="1793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790"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Freeform 4"/>
          <p:cNvSpPr/>
          <p:nvPr/>
        </p:nvSpPr>
        <p:spPr>
          <a:xfrm>
            <a:off x="-2673016" y="0"/>
            <a:ext cx="10284062" cy="10539260"/>
          </a:xfrm>
          <a:custGeom>
            <a:avLst/>
            <a:gdLst/>
            <a:ahLst/>
            <a:cxnLst/>
            <a:rect l="l" t="t" r="r" b="b"/>
            <a:pathLst>
              <a:path w="10284062" h="10539260">
                <a:moveTo>
                  <a:pt x="0" y="0"/>
                </a:moveTo>
                <a:lnTo>
                  <a:pt x="10284062" y="0"/>
                </a:lnTo>
                <a:lnTo>
                  <a:pt x="10284062" y="10539260"/>
                </a:lnTo>
                <a:lnTo>
                  <a:pt x="0" y="10539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81" r="-57181"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8126267" y="4395772"/>
            <a:ext cx="8349160" cy="653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 Bold"/>
              </a:rPr>
              <a:t>Tada Solutions</a:t>
            </a: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 is data </a:t>
            </a:r>
            <a:r>
              <a:rPr lang="en-US" sz="2043" spc="28" dirty="0" err="1">
                <a:solidFill>
                  <a:srgbClr val="2E2E2E"/>
                </a:solidFill>
                <a:latin typeface="Montserrat Classic"/>
              </a:rPr>
              <a:t>organisation</a:t>
            </a: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 company that: </a:t>
            </a:r>
          </a:p>
          <a:p>
            <a:pPr algn="l">
              <a:lnSpc>
                <a:spcPts val="3270"/>
              </a:lnSpc>
            </a:pPr>
            <a:endParaRPr lang="en-US" sz="2043" spc="28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• </a:t>
            </a:r>
            <a:r>
              <a:rPr lang="en-US" sz="2043" spc="28" dirty="0" err="1">
                <a:solidFill>
                  <a:srgbClr val="2E2E2E"/>
                </a:solidFill>
                <a:latin typeface="Montserrat Classic"/>
              </a:rPr>
              <a:t>Specialises</a:t>
            </a: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 in data management and analytics</a:t>
            </a:r>
          </a:p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• Converts raw data into actionable insights</a:t>
            </a:r>
          </a:p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• Creates user-friendly data dashboards in PowerBI</a:t>
            </a:r>
          </a:p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• Focuses on enhancing data accessibility and user engagement for their clients</a:t>
            </a:r>
          </a:p>
          <a:p>
            <a:pPr algn="l">
              <a:lnSpc>
                <a:spcPts val="3270"/>
              </a:lnSpc>
            </a:pPr>
            <a:endParaRPr lang="en-US" sz="2043" spc="28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270"/>
              </a:lnSpc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Collaboration:</a:t>
            </a:r>
          </a:p>
          <a:p>
            <a:pPr marL="441278" lvl="1" indent="-220639" algn="l">
              <a:lnSpc>
                <a:spcPts val="3270"/>
              </a:lnSpc>
              <a:buFont typeface="Arial"/>
              <a:buChar char="•"/>
            </a:pP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Tada Solutions collaborates with </a:t>
            </a:r>
            <a:r>
              <a:rPr lang="en-US" sz="2043" spc="28" dirty="0" err="1">
                <a:solidFill>
                  <a:srgbClr val="2E2E2E"/>
                </a:solidFill>
                <a:latin typeface="Montserrat Classic Bold"/>
              </a:rPr>
              <a:t>Bankai</a:t>
            </a: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, a digital </a:t>
            </a:r>
            <a:r>
              <a:rPr lang="en-US" sz="2043" spc="28" dirty="0" err="1">
                <a:solidFill>
                  <a:srgbClr val="2E2E2E"/>
                </a:solidFill>
                <a:latin typeface="Montserrat Classic"/>
              </a:rPr>
              <a:t>stratey</a:t>
            </a:r>
            <a:r>
              <a:rPr lang="en-US" sz="2043" spc="28" dirty="0">
                <a:solidFill>
                  <a:srgbClr val="2E2E2E"/>
                </a:solidFill>
                <a:latin typeface="Montserrat Classic"/>
              </a:rPr>
              <a:t> and design company, to combine data insights with user-centric design, delivering comprehensive and impactful digital solutions.</a:t>
            </a:r>
          </a:p>
          <a:p>
            <a:pPr algn="l">
              <a:lnSpc>
                <a:spcPts val="3270"/>
              </a:lnSpc>
            </a:pPr>
            <a:endParaRPr lang="en-US" sz="2043" spc="28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270"/>
              </a:lnSpc>
            </a:pPr>
            <a:endParaRPr lang="en-US" sz="2043" spc="28" dirty="0">
              <a:solidFill>
                <a:srgbClr val="2E2E2E"/>
              </a:solidFill>
              <a:latin typeface="Montserrat Classic"/>
            </a:endParaRPr>
          </a:p>
          <a:p>
            <a:pPr marL="0" lvl="0" indent="0" algn="l">
              <a:lnSpc>
                <a:spcPts val="3270"/>
              </a:lnSpc>
            </a:pPr>
            <a:endParaRPr lang="en-US" sz="2043" spc="28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6267" y="2725199"/>
            <a:ext cx="557796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6"/>
              </a:lnSpc>
            </a:pPr>
            <a:r>
              <a:rPr lang="en-US" sz="5485" dirty="0">
                <a:solidFill>
                  <a:srgbClr val="2E2E2E"/>
                </a:solidFill>
                <a:latin typeface="Montserrat Classic Bold"/>
              </a:rPr>
              <a:t>Company Introduction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5014108" y="4965234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6735" y="4297124"/>
            <a:ext cx="8238085" cy="185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  <a:spcBef>
                <a:spcPct val="0"/>
              </a:spcBef>
            </a:pPr>
            <a:r>
              <a:rPr lang="en-US" sz="2174" dirty="0">
                <a:solidFill>
                  <a:srgbClr val="2E2E2E"/>
                </a:solidFill>
                <a:latin typeface="Montserrat Classic"/>
              </a:rPr>
              <a:t>The project aims to enhance clients' understanding of data and its flow across company departments by creating improved data visualisation dashboards. </a:t>
            </a:r>
          </a:p>
          <a:p>
            <a:pPr algn="just">
              <a:lnSpc>
                <a:spcPts val="2936"/>
              </a:lnSpc>
              <a:spcBef>
                <a:spcPct val="0"/>
              </a:spcBef>
            </a:pPr>
            <a:endParaRPr lang="en-US" sz="2174" dirty="0">
              <a:solidFill>
                <a:srgbClr val="2E2E2E"/>
              </a:solidFill>
              <a:latin typeface="Montserrat Classic"/>
            </a:endParaRPr>
          </a:p>
          <a:p>
            <a:pPr marL="0" lvl="0" indent="0" algn="just">
              <a:lnSpc>
                <a:spcPts val="2936"/>
              </a:lnSpc>
              <a:spcBef>
                <a:spcPct val="0"/>
              </a:spcBef>
            </a:pPr>
            <a:endParaRPr lang="en-US" sz="2174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054372" y="3662877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3" y="0"/>
                </a:lnTo>
                <a:lnTo>
                  <a:pt x="7991003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Freeform 4"/>
          <p:cNvSpPr/>
          <p:nvPr/>
        </p:nvSpPr>
        <p:spPr>
          <a:xfrm>
            <a:off x="13263798" y="-413162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4" y="0"/>
                </a:lnTo>
                <a:lnTo>
                  <a:pt x="7991004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8166735" y="3519854"/>
            <a:ext cx="976057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 dirty="0">
                <a:solidFill>
                  <a:srgbClr val="2E2E2E"/>
                </a:solidFill>
                <a:latin typeface="Montserrat Classic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2919710" y="7036212"/>
            <a:ext cx="5547812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Assignment Overview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4177437" y="4927219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>
                <a:solidFill>
                  <a:srgbClr val="2E2E2E"/>
                </a:solidFill>
                <a:latin typeface="Montserrat Classic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4990486" y="5458172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66735" y="994269"/>
            <a:ext cx="7639050" cy="18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7"/>
              </a:lnSpc>
            </a:pPr>
            <a:r>
              <a:rPr lang="en-US" sz="6673" dirty="0">
                <a:solidFill>
                  <a:srgbClr val="2E2E2E"/>
                </a:solidFill>
                <a:latin typeface="Montserrat Classic Bold"/>
              </a:rPr>
              <a:t>ASSIGMENT OVERVIEW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4161689" y="1520904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 dirty="0">
                <a:solidFill>
                  <a:srgbClr val="2E2E2E"/>
                </a:solidFill>
                <a:latin typeface="Montserrat Classic"/>
              </a:rPr>
              <a:t>Methodology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5029856" y="2740354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6735" y="7318533"/>
            <a:ext cx="8238085" cy="222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579" lvl="1" indent="-234790" algn="l">
              <a:lnSpc>
                <a:spcPts val="2936"/>
              </a:lnSpc>
              <a:buFont typeface="Arial"/>
              <a:buChar char="•"/>
            </a:pPr>
            <a:r>
              <a:rPr lang="en-US" sz="2174" dirty="0">
                <a:solidFill>
                  <a:srgbClr val="2E2E2E"/>
                </a:solidFill>
                <a:latin typeface="Montserrat Classic"/>
              </a:rPr>
              <a:t>Waterfall Methodology: Sequential phases from Plan to Evaluate ensure structured progression.</a:t>
            </a:r>
          </a:p>
          <a:p>
            <a:pPr marL="469579" lvl="1" indent="-234790" algn="l">
              <a:lnSpc>
                <a:spcPts val="2936"/>
              </a:lnSpc>
              <a:spcBef>
                <a:spcPct val="0"/>
              </a:spcBef>
              <a:buFont typeface="Arial"/>
              <a:buChar char="•"/>
            </a:pPr>
            <a:r>
              <a:rPr lang="en-US" sz="2174" dirty="0">
                <a:solidFill>
                  <a:srgbClr val="2E2E2E"/>
                </a:solidFill>
                <a:latin typeface="Montserrat Classic"/>
              </a:rPr>
              <a:t>DOT Framework and CMD Methods: Enhance project management and efficiency.</a:t>
            </a:r>
          </a:p>
          <a:p>
            <a:pPr algn="just">
              <a:lnSpc>
                <a:spcPts val="2936"/>
              </a:lnSpc>
              <a:spcBef>
                <a:spcPct val="0"/>
              </a:spcBef>
            </a:pPr>
            <a:endParaRPr lang="en-US" sz="2174" dirty="0">
              <a:solidFill>
                <a:srgbClr val="2E2E2E"/>
              </a:solidFill>
              <a:latin typeface="Montserrat Classic"/>
            </a:endParaRPr>
          </a:p>
          <a:p>
            <a:pPr marL="0" lvl="0" indent="0" algn="just">
              <a:lnSpc>
                <a:spcPts val="2936"/>
              </a:lnSpc>
              <a:spcBef>
                <a:spcPct val="0"/>
              </a:spcBef>
            </a:pPr>
            <a:endParaRPr lang="en-US" sz="2174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66735" y="6372099"/>
            <a:ext cx="976057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 dirty="0">
                <a:solidFill>
                  <a:srgbClr val="2E2E2E"/>
                </a:solidFill>
                <a:latin typeface="Montserrat Classic"/>
              </a:rPr>
              <a:t>METHODOLOGY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9117"/>
              </p:ext>
            </p:extLst>
          </p:nvPr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10536"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3600"/>
                        </a:lnSpc>
                      </a:pPr>
                      <a:endParaRPr lang="en-US" sz="1800" dirty="0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800" spc="26" dirty="0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563791"/>
            <a:ext cx="946844" cy="946844"/>
            <a:chOff x="0" y="0"/>
            <a:chExt cx="556826" cy="556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44766" y="5496449"/>
            <a:ext cx="11403" cy="708418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grpSp>
        <p:nvGrpSpPr>
          <p:cNvPr id="13" name="Group 13"/>
          <p:cNvGrpSpPr/>
          <p:nvPr/>
        </p:nvGrpSpPr>
        <p:grpSpPr>
          <a:xfrm>
            <a:off x="16293406" y="884521"/>
            <a:ext cx="946844" cy="946844"/>
            <a:chOff x="0" y="0"/>
            <a:chExt cx="556826" cy="5568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766828" y="1831365"/>
            <a:ext cx="0" cy="735854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grpSp>
        <p:nvGrpSpPr>
          <p:cNvPr id="17" name="Group 17"/>
          <p:cNvGrpSpPr/>
          <p:nvPr/>
        </p:nvGrpSpPr>
        <p:grpSpPr>
          <a:xfrm>
            <a:off x="13240464" y="1620375"/>
            <a:ext cx="946844" cy="946844"/>
            <a:chOff x="0" y="0"/>
            <a:chExt cx="556826" cy="556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87523" y="2356229"/>
            <a:ext cx="946844" cy="946844"/>
            <a:chOff x="0" y="0"/>
            <a:chExt cx="556826" cy="556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34582" y="3092083"/>
            <a:ext cx="946844" cy="946844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81641" y="3827937"/>
            <a:ext cx="946844" cy="946844"/>
            <a:chOff x="0" y="0"/>
            <a:chExt cx="556826" cy="5568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8080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93867" y="904867"/>
            <a:ext cx="10039861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600">
                <a:solidFill>
                  <a:srgbClr val="2E2E2E"/>
                </a:solidFill>
                <a:latin typeface="Montserrat Classic Bold"/>
              </a:rPr>
              <a:t>PROJECT PHASING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6CBC129B-A855-E75D-6A79-B5757CF2F1C3}"/>
              </a:ext>
            </a:extLst>
          </p:cNvPr>
          <p:cNvSpPr/>
          <p:nvPr/>
        </p:nvSpPr>
        <p:spPr>
          <a:xfrm>
            <a:off x="4582670" y="4713449"/>
            <a:ext cx="11403" cy="708418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sp>
        <p:nvSpPr>
          <p:cNvPr id="35" name="AutoShape 12">
            <a:extLst>
              <a:ext uri="{FF2B5EF4-FFF2-40B4-BE49-F238E27FC236}">
                <a16:creationId xmlns:a16="http://schemas.microsoft.com/office/drawing/2014/main" id="{81AE4F4D-30EB-1965-2F33-A4D1EA337129}"/>
              </a:ext>
            </a:extLst>
          </p:cNvPr>
          <p:cNvSpPr/>
          <p:nvPr/>
        </p:nvSpPr>
        <p:spPr>
          <a:xfrm>
            <a:off x="7624208" y="4014266"/>
            <a:ext cx="11403" cy="708418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sp>
        <p:nvSpPr>
          <p:cNvPr id="36" name="AutoShape 12">
            <a:extLst>
              <a:ext uri="{FF2B5EF4-FFF2-40B4-BE49-F238E27FC236}">
                <a16:creationId xmlns:a16="http://schemas.microsoft.com/office/drawing/2014/main" id="{81836C33-1D10-6AA0-B832-BC59D6E85EF0}"/>
              </a:ext>
            </a:extLst>
          </p:cNvPr>
          <p:cNvSpPr/>
          <p:nvPr/>
        </p:nvSpPr>
        <p:spPr>
          <a:xfrm>
            <a:off x="10672510" y="3279295"/>
            <a:ext cx="11403" cy="708418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F4E79A33-00F0-927A-7D00-B94B973D1B8C}"/>
              </a:ext>
            </a:extLst>
          </p:cNvPr>
          <p:cNvSpPr/>
          <p:nvPr/>
        </p:nvSpPr>
        <p:spPr>
          <a:xfrm>
            <a:off x="13716179" y="2505887"/>
            <a:ext cx="11403" cy="708418"/>
          </a:xfrm>
          <a:prstGeom prst="line">
            <a:avLst/>
          </a:prstGeom>
          <a:ln w="47625" cap="flat">
            <a:solidFill>
              <a:srgbClr val="00808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NL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031167-99BF-7A79-7BA5-3B8D9A90B4BC}"/>
              </a:ext>
            </a:extLst>
          </p:cNvPr>
          <p:cNvCxnSpPr/>
          <p:nvPr/>
        </p:nvCxnSpPr>
        <p:spPr>
          <a:xfrm>
            <a:off x="2971800" y="4555377"/>
            <a:ext cx="0" cy="615072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8E20B3-7FCF-EA00-7213-451E259E9FC7}"/>
              </a:ext>
            </a:extLst>
          </p:cNvPr>
          <p:cNvCxnSpPr/>
          <p:nvPr/>
        </p:nvCxnSpPr>
        <p:spPr>
          <a:xfrm>
            <a:off x="6019800" y="4014266"/>
            <a:ext cx="0" cy="615072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B659AD-DDC1-1BCA-872E-6993EDE8D8FC}"/>
              </a:ext>
            </a:extLst>
          </p:cNvPr>
          <p:cNvCxnSpPr/>
          <p:nvPr/>
        </p:nvCxnSpPr>
        <p:spPr>
          <a:xfrm>
            <a:off x="9144000" y="3214305"/>
            <a:ext cx="0" cy="615072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8D7C79-5CFB-A0D3-7FAC-F551852B27E6}"/>
              </a:ext>
            </a:extLst>
          </p:cNvPr>
          <p:cNvCxnSpPr/>
          <p:nvPr/>
        </p:nvCxnSpPr>
        <p:spPr>
          <a:xfrm>
            <a:off x="12192000" y="2505887"/>
            <a:ext cx="0" cy="615072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8C23A2-3803-C1B3-3618-5C02F338C8E9}"/>
              </a:ext>
            </a:extLst>
          </p:cNvPr>
          <p:cNvCxnSpPr/>
          <p:nvPr/>
        </p:nvCxnSpPr>
        <p:spPr>
          <a:xfrm>
            <a:off x="15316200" y="1742597"/>
            <a:ext cx="0" cy="615072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6BE55E-A14C-3600-646E-ACE70B5EEC48}"/>
              </a:ext>
            </a:extLst>
          </p:cNvPr>
          <p:cNvSpPr txBox="1"/>
          <p:nvPr/>
        </p:nvSpPr>
        <p:spPr>
          <a:xfrm>
            <a:off x="225264" y="6480037"/>
            <a:ext cx="2647529" cy="1219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rgbClr val="191919"/>
                </a:solidFill>
                <a:latin typeface="Aileron Bold"/>
              </a:rPr>
              <a:t>Plan</a:t>
            </a:r>
          </a:p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191919"/>
                </a:solidFill>
                <a:latin typeface="Aileron"/>
              </a:rPr>
              <a:t>Define project goals, scope, and resources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696A8A-F067-821C-1156-81EF568819CA}"/>
              </a:ext>
            </a:extLst>
          </p:cNvPr>
          <p:cNvSpPr txBox="1"/>
          <p:nvPr/>
        </p:nvSpPr>
        <p:spPr>
          <a:xfrm>
            <a:off x="3773859" y="5744678"/>
            <a:ext cx="1660618" cy="155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36" dirty="0">
                <a:solidFill>
                  <a:srgbClr val="191919"/>
                </a:solidFill>
                <a:latin typeface="Aileron Bold"/>
              </a:rPr>
              <a:t>Research</a:t>
            </a:r>
          </a:p>
          <a:p>
            <a:pPr algn="ctr">
              <a:lnSpc>
                <a:spcPts val="2700"/>
              </a:lnSpc>
            </a:pPr>
            <a:r>
              <a:rPr lang="en-US" sz="1800" spc="26" dirty="0">
                <a:solidFill>
                  <a:srgbClr val="191919"/>
                </a:solidFill>
                <a:latin typeface="Aileron"/>
              </a:rPr>
              <a:t>Gather insights and requirements.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87BAB3-A9F9-AEC6-826C-EBAC5548BB5C}"/>
              </a:ext>
            </a:extLst>
          </p:cNvPr>
          <p:cNvSpPr txBox="1"/>
          <p:nvPr/>
        </p:nvSpPr>
        <p:spPr>
          <a:xfrm>
            <a:off x="6270813" y="5071021"/>
            <a:ext cx="2622175" cy="155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36" dirty="0">
                <a:solidFill>
                  <a:srgbClr val="191919"/>
                </a:solidFill>
                <a:latin typeface="Aileron Bold"/>
              </a:rPr>
              <a:t>Design</a:t>
            </a:r>
          </a:p>
          <a:p>
            <a:pPr algn="ctr">
              <a:lnSpc>
                <a:spcPts val="2700"/>
              </a:lnSpc>
            </a:pPr>
            <a:r>
              <a:rPr lang="en-US" sz="1800" spc="26" dirty="0">
                <a:solidFill>
                  <a:srgbClr val="191919"/>
                </a:solidFill>
                <a:latin typeface="Aileron"/>
              </a:rPr>
              <a:t>Create sketches, wireframes and design concepts.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F7B12E-48B8-5F26-BBED-AD53AAE2065A}"/>
              </a:ext>
            </a:extLst>
          </p:cNvPr>
          <p:cNvSpPr txBox="1"/>
          <p:nvPr/>
        </p:nvSpPr>
        <p:spPr>
          <a:xfrm>
            <a:off x="9426056" y="4373563"/>
            <a:ext cx="2469776" cy="155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36" dirty="0">
                <a:solidFill>
                  <a:srgbClr val="191919"/>
                </a:solidFill>
                <a:latin typeface="Aileron Bold"/>
              </a:rPr>
              <a:t>Develop</a:t>
            </a:r>
          </a:p>
          <a:p>
            <a:pPr algn="ctr">
              <a:lnSpc>
                <a:spcPts val="2700"/>
              </a:lnSpc>
            </a:pPr>
            <a:r>
              <a:rPr lang="en-US" sz="1800" spc="26" dirty="0">
                <a:solidFill>
                  <a:srgbClr val="191919"/>
                </a:solidFill>
                <a:latin typeface="Aileron"/>
              </a:rPr>
              <a:t>Incorporate the design into a high-fidelity prototype.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5A1EB7-E04F-8F4C-2FBF-E9BFCF481C4D}"/>
              </a:ext>
            </a:extLst>
          </p:cNvPr>
          <p:cNvSpPr txBox="1"/>
          <p:nvPr/>
        </p:nvSpPr>
        <p:spPr>
          <a:xfrm>
            <a:off x="12580100" y="3608212"/>
            <a:ext cx="2283560" cy="121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 spc="35" dirty="0">
                <a:solidFill>
                  <a:srgbClr val="191919"/>
                </a:solidFill>
                <a:latin typeface="Aileron Bold"/>
              </a:rPr>
              <a:t>Test</a:t>
            </a:r>
          </a:p>
          <a:p>
            <a:pPr algn="ctr">
              <a:lnSpc>
                <a:spcPts val="2700"/>
              </a:lnSpc>
            </a:pPr>
            <a:r>
              <a:rPr lang="en-US" sz="1800" spc="26" dirty="0">
                <a:solidFill>
                  <a:srgbClr val="191919"/>
                </a:solidFill>
                <a:latin typeface="Aileron"/>
              </a:rPr>
              <a:t>Conduct testing and address issues.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8C3100-4074-29AF-4AA5-E88471DC0AE3}"/>
              </a:ext>
            </a:extLst>
          </p:cNvPr>
          <p:cNvSpPr txBox="1"/>
          <p:nvPr/>
        </p:nvSpPr>
        <p:spPr>
          <a:xfrm>
            <a:off x="15410598" y="2939670"/>
            <a:ext cx="2684289" cy="155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 spc="35" dirty="0">
                <a:solidFill>
                  <a:srgbClr val="191919"/>
                </a:solidFill>
                <a:latin typeface="Aileron Bold"/>
              </a:rPr>
              <a:t>Evaluate</a:t>
            </a:r>
          </a:p>
          <a:p>
            <a:pPr algn="ctr">
              <a:lnSpc>
                <a:spcPts val="2700"/>
              </a:lnSpc>
            </a:pPr>
            <a:r>
              <a:rPr lang="en-US" sz="1800" spc="26" dirty="0">
                <a:solidFill>
                  <a:srgbClr val="191919"/>
                </a:solidFill>
                <a:latin typeface="Aileron"/>
              </a:rPr>
              <a:t>Assess outcomes and gather feedback for improvements.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34" grpId="0" animBg="1"/>
      <p:bldP spid="35" grpId="0" animBg="1"/>
      <p:bldP spid="36" grpId="0" animBg="1"/>
      <p:bldP spid="37" grpId="0" animBg="1"/>
      <p:bldP spid="24" grpId="0"/>
      <p:bldP spid="32" grpId="0"/>
      <p:bldP spid="44" grpId="0"/>
      <p:bldP spid="46" grpId="0"/>
      <p:bldP spid="48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01675" y="-5000064"/>
            <a:ext cx="9598990" cy="9598990"/>
          </a:xfrm>
          <a:custGeom>
            <a:avLst/>
            <a:gdLst/>
            <a:ahLst/>
            <a:cxnLst/>
            <a:rect l="l" t="t" r="r" b="b"/>
            <a:pathLst>
              <a:path w="9598990" h="9598990">
                <a:moveTo>
                  <a:pt x="0" y="0"/>
                </a:moveTo>
                <a:lnTo>
                  <a:pt x="9598990" y="0"/>
                </a:lnTo>
                <a:lnTo>
                  <a:pt x="9598990" y="9598990"/>
                </a:lnTo>
                <a:lnTo>
                  <a:pt x="0" y="9598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TextBox 3"/>
          <p:cNvSpPr txBox="1"/>
          <p:nvPr/>
        </p:nvSpPr>
        <p:spPr>
          <a:xfrm>
            <a:off x="1257583" y="3653440"/>
            <a:ext cx="8879464" cy="531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  <a:spcBef>
                <a:spcPct val="0"/>
              </a:spcBef>
            </a:pPr>
            <a:r>
              <a:rPr lang="en-US" sz="2393" dirty="0">
                <a:solidFill>
                  <a:srgbClr val="2E2E2E"/>
                </a:solidFill>
                <a:latin typeface="Montserrat Classic"/>
              </a:rPr>
              <a:t>Gantt Chart C</a:t>
            </a: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reation</a:t>
            </a:r>
          </a:p>
          <a:p>
            <a:pPr marL="516751" lvl="1" indent="-258376" algn="l">
              <a:lnSpc>
                <a:spcPts val="323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Developed roadmap with milestones.</a:t>
            </a:r>
          </a:p>
          <a:p>
            <a:pPr marL="516751" lvl="1" indent="-258376" algn="l">
              <a:lnSpc>
                <a:spcPts val="323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Ensured clear project execution.</a:t>
            </a:r>
          </a:p>
          <a:p>
            <a:pPr algn="l">
              <a:lnSpc>
                <a:spcPts val="3231"/>
              </a:lnSpc>
              <a:spcBef>
                <a:spcPct val="0"/>
              </a:spcBef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231"/>
              </a:lnSpc>
              <a:spcBef>
                <a:spcPct val="0"/>
              </a:spcBef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Initial Background Research</a:t>
            </a:r>
          </a:p>
          <a:p>
            <a:pPr marL="516751" lvl="1" indent="-258376" algn="l">
              <a:lnSpc>
                <a:spcPts val="3231"/>
              </a:lnSpc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Explored data </a:t>
            </a:r>
            <a:r>
              <a:rPr lang="en-US" sz="2393" u="none" dirty="0" err="1">
                <a:solidFill>
                  <a:srgbClr val="2E2E2E"/>
                </a:solidFill>
                <a:latin typeface="Montserrat Classic"/>
              </a:rPr>
              <a:t>vizualisation</a:t>
            </a: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 trends, AI forecasting, and design principles.</a:t>
            </a:r>
          </a:p>
          <a:p>
            <a:pPr marL="516751" lvl="1" indent="-258376" algn="l">
              <a:lnSpc>
                <a:spcPts val="323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Guided project direction and decisions.</a:t>
            </a:r>
          </a:p>
          <a:p>
            <a:pPr algn="l">
              <a:lnSpc>
                <a:spcPts val="3231"/>
              </a:lnSpc>
              <a:spcBef>
                <a:spcPct val="0"/>
              </a:spcBef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231"/>
              </a:lnSpc>
              <a:spcBef>
                <a:spcPct val="0"/>
              </a:spcBef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Establishment of Infrastructure</a:t>
            </a:r>
          </a:p>
          <a:p>
            <a:pPr marL="516751" lvl="1" indent="-258376" algn="l">
              <a:lnSpc>
                <a:spcPts val="323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Set up Git, Microsoft Teams, Figma.</a:t>
            </a:r>
          </a:p>
          <a:p>
            <a:pPr marL="516751" lvl="1" indent="-258376" algn="l">
              <a:lnSpc>
                <a:spcPts val="323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Facilitated collaboration and prototyping.</a:t>
            </a:r>
          </a:p>
          <a:p>
            <a:pPr marL="0" lvl="0" indent="0" algn="l">
              <a:lnSpc>
                <a:spcPts val="3231"/>
              </a:lnSpc>
              <a:spcBef>
                <a:spcPct val="0"/>
              </a:spcBef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51248" y="2053164"/>
            <a:ext cx="7639050" cy="96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2"/>
              </a:lnSpc>
            </a:pPr>
            <a:r>
              <a:rPr lang="en-US" sz="6973" dirty="0">
                <a:solidFill>
                  <a:srgbClr val="2E2E2E"/>
                </a:solidFill>
                <a:latin typeface="Montserrat Classic Bold"/>
              </a:rPr>
              <a:t>PLAN PHASE</a:t>
            </a:r>
          </a:p>
        </p:txBody>
      </p:sp>
      <p:sp>
        <p:nvSpPr>
          <p:cNvPr id="5" name="Freeform 5"/>
          <p:cNvSpPr/>
          <p:nvPr/>
        </p:nvSpPr>
        <p:spPr>
          <a:xfrm>
            <a:off x="12520801" y="3494795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3" y="0"/>
                </a:lnTo>
                <a:lnTo>
                  <a:pt x="7991003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6" name="TextBox 6"/>
          <p:cNvSpPr txBox="1"/>
          <p:nvPr/>
        </p:nvSpPr>
        <p:spPr>
          <a:xfrm>
            <a:off x="12849438" y="6653327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4372" y="3662877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3" y="0"/>
                </a:lnTo>
                <a:lnTo>
                  <a:pt x="7991003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13263798" y="-413162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4" y="0"/>
                </a:lnTo>
                <a:lnTo>
                  <a:pt x="7991004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TextBox 4"/>
          <p:cNvSpPr txBox="1"/>
          <p:nvPr/>
        </p:nvSpPr>
        <p:spPr>
          <a:xfrm>
            <a:off x="8166735" y="3519854"/>
            <a:ext cx="976057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 dirty="0">
                <a:solidFill>
                  <a:srgbClr val="2E2E2E"/>
                </a:solidFill>
                <a:latin typeface="Montserrat Classic"/>
              </a:rPr>
              <a:t>PRIMARY RESEARCH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2919710" y="7036212"/>
            <a:ext cx="5547812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Project Phasing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4130193" y="5143539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>
                <a:solidFill>
                  <a:srgbClr val="2E2E2E"/>
                </a:solidFill>
                <a:latin typeface="Montserrat Classic"/>
              </a:rPr>
              <a:t>Resaerch Phase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4990486" y="6482768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725735" y="6821410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66735" y="994269"/>
            <a:ext cx="7639050" cy="181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7"/>
              </a:lnSpc>
            </a:pPr>
            <a:r>
              <a:rPr lang="en-US" sz="6673">
                <a:solidFill>
                  <a:srgbClr val="2E2E2E"/>
                </a:solidFill>
                <a:latin typeface="Montserrat Classic Bold"/>
              </a:rPr>
              <a:t>RESEARCH PHASE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4161689" y="1520904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 dirty="0">
                <a:solidFill>
                  <a:srgbClr val="2E2E2E"/>
                </a:solidFill>
                <a:latin typeface="Montserrat Classic"/>
              </a:rPr>
              <a:t>Primary Research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5029856" y="3167112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6735" y="4443599"/>
            <a:ext cx="9380728" cy="419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User Preferences: 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visual consistency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contextual information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predictive analytics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Aileron"/>
            </a:endParaRPr>
          </a:p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User Pain Points: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lack of context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Aileron"/>
              </a:rPr>
              <a:t>overwhelming complexity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Aileron"/>
            </a:endParaRPr>
          </a:p>
          <a:p>
            <a:pPr marL="0" lvl="0" indent="0" algn="just">
              <a:lnSpc>
                <a:spcPts val="3343"/>
              </a:lnSpc>
              <a:spcBef>
                <a:spcPct val="0"/>
              </a:spcBef>
            </a:pPr>
            <a:endParaRPr lang="en-US" sz="2476" dirty="0">
              <a:solidFill>
                <a:srgbClr val="2E2E2E"/>
              </a:solidFill>
              <a:latin typeface="Aileron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6770" y="390251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3" y="0"/>
                </a:lnTo>
                <a:lnTo>
                  <a:pt x="7991003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TextBox 3"/>
          <p:cNvSpPr txBox="1"/>
          <p:nvPr/>
        </p:nvSpPr>
        <p:spPr>
          <a:xfrm>
            <a:off x="1066800" y="952500"/>
            <a:ext cx="976057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9"/>
              </a:lnSpc>
            </a:pPr>
            <a:r>
              <a:rPr lang="en-US" sz="5499">
                <a:solidFill>
                  <a:srgbClr val="2E2E2E"/>
                </a:solidFill>
                <a:latin typeface="Montserrat Classic"/>
              </a:rPr>
              <a:t>SECONDARY RESEARCH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8712864" y="7220355"/>
            <a:ext cx="5547812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129" dirty="0">
                <a:solidFill>
                  <a:srgbClr val="2E2E2E"/>
                </a:solidFill>
                <a:latin typeface="Montserrat Classic"/>
              </a:rPr>
              <a:t>Project Phasing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910267" y="5244899"/>
            <a:ext cx="3117321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 dirty="0" err="1">
                <a:solidFill>
                  <a:srgbClr val="2E2E2E"/>
                </a:solidFill>
                <a:latin typeface="Montserrat Classic"/>
              </a:rPr>
              <a:t>Resaerch</a:t>
            </a:r>
            <a:r>
              <a:rPr lang="en-US" sz="2469" spc="123" dirty="0">
                <a:solidFill>
                  <a:srgbClr val="2E2E2E"/>
                </a:solidFill>
                <a:latin typeface="Montserrat Classic"/>
              </a:rPr>
              <a:t> Phase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10726870" y="6740257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5058" y="6908850"/>
            <a:ext cx="6454800" cy="483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dirty="0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734627" y="1525896"/>
            <a:ext cx="3484353" cy="43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 spc="123" dirty="0">
                <a:solidFill>
                  <a:srgbClr val="2E2E2E"/>
                </a:solidFill>
                <a:latin typeface="Montserrat Classic"/>
              </a:rPr>
              <a:t>Secondary Research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0747955" y="3453865"/>
            <a:ext cx="140626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9">
                <a:solidFill>
                  <a:srgbClr val="2E2E2E"/>
                </a:solidFill>
                <a:latin typeface="Montserrat Classic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0984" y="1943100"/>
            <a:ext cx="9380728" cy="672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endParaRPr dirty="0"/>
          </a:p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Research Scope: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User Studies, Market Research, Usability Reports, Analysis of Existing Tools and Techniques, AI Forecasting Integration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algn="l">
              <a:lnSpc>
                <a:spcPts val="3343"/>
              </a:lnSpc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Key Findings:</a:t>
            </a:r>
          </a:p>
          <a:p>
            <a:pPr algn="l">
              <a:lnSpc>
                <a:spcPts val="3343"/>
              </a:lnSpc>
            </a:pPr>
            <a:endParaRPr lang="en-US" sz="2476" dirty="0">
              <a:solidFill>
                <a:srgbClr val="2E2E2E"/>
              </a:solidFill>
              <a:latin typeface="Montserrat Classic"/>
            </a:endParaRP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Effective dashboards feature clarity, intuitive navigation, and accessible data hierarchy.</a:t>
            </a:r>
          </a:p>
          <a:p>
            <a:pPr marL="534710" lvl="1" indent="-267355" algn="l">
              <a:lnSpc>
                <a:spcPts val="3343"/>
              </a:lnSpc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Current tools like Power BI excel in data handling but offer limited developer </a:t>
            </a:r>
            <a:r>
              <a:rPr lang="en-US" sz="2476" dirty="0" err="1">
                <a:solidFill>
                  <a:srgbClr val="2E2E2E"/>
                </a:solidFill>
                <a:latin typeface="Montserrat Classic"/>
              </a:rPr>
              <a:t>customisation</a:t>
            </a: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.</a:t>
            </a:r>
          </a:p>
          <a:p>
            <a:pPr marL="534710" lvl="1" indent="-267355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476" dirty="0">
                <a:solidFill>
                  <a:srgbClr val="2E2E2E"/>
                </a:solidFill>
                <a:latin typeface="Montserrat Classic"/>
              </a:rPr>
              <a:t>AI forecasting integration provides enhanced accuracy, automated insight and decision-making support, while facing challenges like data quality, model complexity, interpretability issues, and maintenance needs.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478" y="5707153"/>
            <a:ext cx="5652823" cy="5652823"/>
          </a:xfrm>
          <a:custGeom>
            <a:avLst/>
            <a:gdLst/>
            <a:ahLst/>
            <a:cxnLst/>
            <a:rect l="l" t="t" r="r" b="b"/>
            <a:pathLst>
              <a:path w="5652823" h="5652823">
                <a:moveTo>
                  <a:pt x="0" y="0"/>
                </a:moveTo>
                <a:lnTo>
                  <a:pt x="5652823" y="0"/>
                </a:lnTo>
                <a:lnTo>
                  <a:pt x="5652823" y="5652823"/>
                </a:lnTo>
                <a:lnTo>
                  <a:pt x="0" y="5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3"/>
          <p:cNvSpPr/>
          <p:nvPr/>
        </p:nvSpPr>
        <p:spPr>
          <a:xfrm>
            <a:off x="6851465" y="2129832"/>
            <a:ext cx="10943950" cy="7373486"/>
          </a:xfrm>
          <a:custGeom>
            <a:avLst/>
            <a:gdLst/>
            <a:ahLst/>
            <a:cxnLst/>
            <a:rect l="l" t="t" r="r" b="b"/>
            <a:pathLst>
              <a:path w="10943950" h="7373486">
                <a:moveTo>
                  <a:pt x="0" y="0"/>
                </a:moveTo>
                <a:lnTo>
                  <a:pt x="10943950" y="0"/>
                </a:lnTo>
                <a:lnTo>
                  <a:pt x="10943950" y="7373486"/>
                </a:lnTo>
                <a:lnTo>
                  <a:pt x="0" y="737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Freeform 4"/>
          <p:cNvSpPr/>
          <p:nvPr/>
        </p:nvSpPr>
        <p:spPr>
          <a:xfrm>
            <a:off x="6846983" y="2001964"/>
            <a:ext cx="10681626" cy="7410378"/>
          </a:xfrm>
          <a:custGeom>
            <a:avLst/>
            <a:gdLst/>
            <a:ahLst/>
            <a:cxnLst/>
            <a:rect l="l" t="t" r="r" b="b"/>
            <a:pathLst>
              <a:path w="10681626" h="7410378">
                <a:moveTo>
                  <a:pt x="0" y="0"/>
                </a:moveTo>
                <a:lnTo>
                  <a:pt x="10681626" y="0"/>
                </a:lnTo>
                <a:lnTo>
                  <a:pt x="10681626" y="7410379"/>
                </a:lnTo>
                <a:lnTo>
                  <a:pt x="0" y="7410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589297" y="3099373"/>
            <a:ext cx="5775871" cy="408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751" lvl="1" indent="-258376" algn="l">
              <a:lnSpc>
                <a:spcPts val="3231"/>
              </a:lnSpc>
              <a:buFont typeface="Arial"/>
              <a:buChar char="•"/>
            </a:pPr>
            <a:r>
              <a:rPr lang="en-US" sz="2393" dirty="0">
                <a:solidFill>
                  <a:srgbClr val="2E2E2E"/>
                </a:solidFill>
                <a:latin typeface="Montserrat Classic"/>
              </a:rPr>
              <a:t>C</a:t>
            </a: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reated </a:t>
            </a:r>
            <a:r>
              <a:rPr lang="en-US" sz="2393" u="none" dirty="0" err="1">
                <a:solidFill>
                  <a:srgbClr val="2E2E2E"/>
                </a:solidFill>
                <a:latin typeface="Montserrat Classic"/>
              </a:rPr>
              <a:t>FigJam</a:t>
            </a: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 board for brainstorming and inspiration.</a:t>
            </a:r>
          </a:p>
          <a:p>
            <a:pPr algn="l">
              <a:lnSpc>
                <a:spcPts val="3231"/>
              </a:lnSpc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  <a:p>
            <a:pPr marL="516751" lvl="1" indent="-258376" algn="l">
              <a:lnSpc>
                <a:spcPts val="3231"/>
              </a:lnSpc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Explored metrics and visualisation ideas for each core department.</a:t>
            </a:r>
          </a:p>
          <a:p>
            <a:pPr algn="l">
              <a:lnSpc>
                <a:spcPts val="3231"/>
              </a:lnSpc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  <a:p>
            <a:pPr marL="516751" lvl="1" indent="-258376" algn="l">
              <a:lnSpc>
                <a:spcPts val="3231"/>
              </a:lnSpc>
              <a:buFont typeface="Arial"/>
              <a:buChar char="•"/>
            </a:pP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Refined based on feedback and real-life case study from </a:t>
            </a:r>
            <a:r>
              <a:rPr lang="en-US" sz="2393" u="none" dirty="0" err="1">
                <a:solidFill>
                  <a:srgbClr val="2E2E2E"/>
                </a:solidFill>
                <a:latin typeface="Montserrat Classic"/>
              </a:rPr>
              <a:t>Bouwend</a:t>
            </a:r>
            <a:r>
              <a:rPr lang="en-US" sz="2393" u="none" dirty="0">
                <a:solidFill>
                  <a:srgbClr val="2E2E2E"/>
                </a:solidFill>
                <a:latin typeface="Montserrat Classic"/>
              </a:rPr>
              <a:t> Nederland.</a:t>
            </a:r>
          </a:p>
          <a:p>
            <a:pPr algn="l">
              <a:lnSpc>
                <a:spcPts val="3231"/>
              </a:lnSpc>
            </a:pPr>
            <a:endParaRPr lang="en-US" sz="2393" u="none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7820" y="794888"/>
            <a:ext cx="76390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400">
                <a:solidFill>
                  <a:srgbClr val="2E2E2E"/>
                </a:solidFill>
                <a:latin typeface="Montserrat Classic Bold"/>
              </a:rPr>
              <a:t>DESIGN PHASE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03001" y="7938398"/>
            <a:ext cx="4566116" cy="342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3"/>
              </a:lnSpc>
            </a:pPr>
            <a:r>
              <a:rPr lang="en-US" sz="26802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820" y="2093697"/>
            <a:ext cx="575526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5100" dirty="0">
                <a:solidFill>
                  <a:srgbClr val="2E2E2E"/>
                </a:solidFill>
                <a:latin typeface="Montserrat Classic"/>
              </a:rPr>
              <a:t>IDEATION</a:t>
            </a:r>
          </a:p>
          <a:p>
            <a:pPr algn="l">
              <a:lnSpc>
                <a:spcPts val="4794"/>
              </a:lnSpc>
            </a:pPr>
            <a:endParaRPr lang="en-US" sz="5100" dirty="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1823</Words>
  <Application>Microsoft Macintosh PowerPoint</Application>
  <PresentationFormat>Custom</PresentationFormat>
  <Paragraphs>385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TT Hoves</vt:lpstr>
      <vt:lpstr>Calibri</vt:lpstr>
      <vt:lpstr>Aileron Bold</vt:lpstr>
      <vt:lpstr>Montserrat Classic</vt:lpstr>
      <vt:lpstr>TT Hoves Bold</vt:lpstr>
      <vt:lpstr>Aptos</vt:lpstr>
      <vt:lpstr>Montserrat Classic Bold</vt:lpstr>
      <vt:lpstr>Aileron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Fashion Studio Presentation</dc:title>
  <cp:lastModifiedBy>Ivayla Nekezova</cp:lastModifiedBy>
  <cp:revision>14</cp:revision>
  <dcterms:created xsi:type="dcterms:W3CDTF">2006-08-16T00:00:00Z</dcterms:created>
  <dcterms:modified xsi:type="dcterms:W3CDTF">2024-06-20T10:37:24Z</dcterms:modified>
  <dc:identifier>DAGIfNdCrVM</dc:identifier>
</cp:coreProperties>
</file>